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6" r:id="rId2"/>
    <p:sldId id="270" r:id="rId3"/>
    <p:sldId id="285" r:id="rId4"/>
    <p:sldId id="278" r:id="rId5"/>
    <p:sldId id="282" r:id="rId6"/>
    <p:sldId id="281" r:id="rId7"/>
    <p:sldId id="283" r:id="rId8"/>
    <p:sldId id="284" r:id="rId9"/>
    <p:sldId id="332" r:id="rId10"/>
    <p:sldId id="331" r:id="rId11"/>
    <p:sldId id="266" r:id="rId12"/>
    <p:sldId id="275" r:id="rId13"/>
    <p:sldId id="276" r:id="rId14"/>
    <p:sldId id="277" r:id="rId15"/>
    <p:sldId id="279" r:id="rId16"/>
    <p:sldId id="280" r:id="rId17"/>
    <p:sldId id="333" r:id="rId18"/>
    <p:sldId id="336" r:id="rId19"/>
    <p:sldId id="337" r:id="rId20"/>
    <p:sldId id="338" r:id="rId21"/>
    <p:sldId id="339" r:id="rId22"/>
    <p:sldId id="340" r:id="rId23"/>
    <p:sldId id="341" r:id="rId24"/>
    <p:sldId id="268" r:id="rId25"/>
    <p:sldId id="271" r:id="rId26"/>
    <p:sldId id="272" r:id="rId27"/>
    <p:sldId id="273" r:id="rId28"/>
    <p:sldId id="267" r:id="rId29"/>
    <p:sldId id="274" r:id="rId30"/>
    <p:sldId id="265" r:id="rId31"/>
    <p:sldId id="286" r:id="rId32"/>
    <p:sldId id="287" r:id="rId33"/>
    <p:sldId id="288" r:id="rId34"/>
    <p:sldId id="290" r:id="rId35"/>
    <p:sldId id="291" r:id="rId36"/>
    <p:sldId id="292" r:id="rId37"/>
    <p:sldId id="293" r:id="rId38"/>
    <p:sldId id="294" r:id="rId39"/>
    <p:sldId id="295" r:id="rId40"/>
    <p:sldId id="296" r:id="rId41"/>
    <p:sldId id="297" r:id="rId42"/>
    <p:sldId id="298" r:id="rId43"/>
    <p:sldId id="299"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3" r:id="rId66"/>
    <p:sldId id="324" r:id="rId67"/>
    <p:sldId id="325" r:id="rId68"/>
    <p:sldId id="326" r:id="rId69"/>
    <p:sldId id="327" r:id="rId70"/>
    <p:sldId id="328" r:id="rId71"/>
    <p:sldId id="329" r:id="rId72"/>
    <p:sldId id="330" r:id="rId73"/>
    <p:sldId id="322"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62" autoAdjust="0"/>
  </p:normalViewPr>
  <p:slideViewPr>
    <p:cSldViewPr>
      <p:cViewPr varScale="1">
        <p:scale>
          <a:sx n="101" d="100"/>
          <a:sy n="101" d="100"/>
        </p:scale>
        <p:origin x="-496" y="-120"/>
      </p:cViewPr>
      <p:guideLst>
        <p:guide orient="horz" pos="2160"/>
        <p:guide pos="2880"/>
      </p:guideLst>
    </p:cSldViewPr>
  </p:slideViewPr>
  <p:outlineViewPr>
    <p:cViewPr>
      <p:scale>
        <a:sx n="33" d="100"/>
        <a:sy n="33" d="100"/>
      </p:scale>
      <p:origin x="48" y="5604"/>
    </p:cViewPr>
  </p:outlineViewPr>
  <p:notesTextViewPr>
    <p:cViewPr>
      <p:scale>
        <a:sx n="1" d="1"/>
        <a:sy n="1" d="1"/>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16559-73F6-47F3-ACB5-8B02157BA066}"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B82FA45B-3D5F-4E35-8D84-0B5A78317BE5}">
      <dgm:prSet phldrT="[Text]"/>
      <dgm:spPr/>
      <dgm:t>
        <a:bodyPr/>
        <a:lstStyle/>
        <a:p>
          <a:r>
            <a:rPr lang="en-US" dirty="0" smtClean="0"/>
            <a:t>Collection</a:t>
          </a:r>
          <a:endParaRPr lang="en-US" dirty="0"/>
        </a:p>
      </dgm:t>
    </dgm:pt>
    <dgm:pt modelId="{1536312B-EA0D-45D0-A78D-5C8986A1FC4E}" type="parTrans" cxnId="{20359FC4-18D5-4159-8F6C-58B8D6D07950}">
      <dgm:prSet/>
      <dgm:spPr/>
      <dgm:t>
        <a:bodyPr/>
        <a:lstStyle/>
        <a:p>
          <a:endParaRPr lang="en-US"/>
        </a:p>
      </dgm:t>
    </dgm:pt>
    <dgm:pt modelId="{C445798C-777E-4D2C-8E0D-499270BDD967}" type="sibTrans" cxnId="{20359FC4-18D5-4159-8F6C-58B8D6D07950}">
      <dgm:prSet/>
      <dgm:spPr/>
      <dgm:t>
        <a:bodyPr/>
        <a:lstStyle/>
        <a:p>
          <a:endParaRPr lang="en-US"/>
        </a:p>
      </dgm:t>
    </dgm:pt>
    <dgm:pt modelId="{35D86D13-B389-40AD-AE98-EDA28AC07F52}">
      <dgm:prSet phldrT="[Text]"/>
      <dgm:spPr/>
      <dgm:t>
        <a:bodyPr/>
        <a:lstStyle/>
        <a:p>
          <a:r>
            <a:rPr lang="en-US" dirty="0" smtClean="0"/>
            <a:t>Page 1</a:t>
          </a:r>
          <a:endParaRPr lang="en-US" dirty="0"/>
        </a:p>
      </dgm:t>
    </dgm:pt>
    <dgm:pt modelId="{1AD77AD8-09EE-4668-BF68-B984DFFF6786}" type="parTrans" cxnId="{31DE572F-DE3A-4CC0-BC97-0A83857AAE12}">
      <dgm:prSet/>
      <dgm:spPr/>
      <dgm:t>
        <a:bodyPr/>
        <a:lstStyle/>
        <a:p>
          <a:endParaRPr lang="en-US"/>
        </a:p>
      </dgm:t>
    </dgm:pt>
    <dgm:pt modelId="{5FA624E0-FB56-461A-AF16-7B8EDEDA005C}" type="sibTrans" cxnId="{31DE572F-DE3A-4CC0-BC97-0A83857AAE12}">
      <dgm:prSet/>
      <dgm:spPr/>
      <dgm:t>
        <a:bodyPr/>
        <a:lstStyle/>
        <a:p>
          <a:endParaRPr lang="en-US"/>
        </a:p>
      </dgm:t>
    </dgm:pt>
    <dgm:pt modelId="{83EDB15E-52F5-4CB8-9DC8-29EC2F6218C1}">
      <dgm:prSet phldrT="[Text]"/>
      <dgm:spPr/>
      <dgm:t>
        <a:bodyPr/>
        <a:lstStyle/>
        <a:p>
          <a:r>
            <a:rPr lang="en-US" dirty="0" smtClean="0"/>
            <a:t>Artifact 1</a:t>
          </a:r>
          <a:endParaRPr lang="en-US" dirty="0"/>
        </a:p>
      </dgm:t>
    </dgm:pt>
    <dgm:pt modelId="{2A8A67A0-9B1A-4C6E-A411-B6E9138C8B83}" type="parTrans" cxnId="{CC0A9B4B-05BF-4511-8B6E-0E1805F23797}">
      <dgm:prSet/>
      <dgm:spPr/>
      <dgm:t>
        <a:bodyPr/>
        <a:lstStyle/>
        <a:p>
          <a:endParaRPr lang="en-US"/>
        </a:p>
      </dgm:t>
    </dgm:pt>
    <dgm:pt modelId="{7EA0C07B-5784-4099-B414-E038616ABFCA}" type="sibTrans" cxnId="{CC0A9B4B-05BF-4511-8B6E-0E1805F23797}">
      <dgm:prSet/>
      <dgm:spPr/>
      <dgm:t>
        <a:bodyPr/>
        <a:lstStyle/>
        <a:p>
          <a:endParaRPr lang="en-US"/>
        </a:p>
      </dgm:t>
    </dgm:pt>
    <dgm:pt modelId="{3CA8A37E-5433-4A81-ACCA-6EFE41F0AE68}">
      <dgm:prSet phldrT="[Text]"/>
      <dgm:spPr/>
      <dgm:t>
        <a:bodyPr/>
        <a:lstStyle/>
        <a:p>
          <a:r>
            <a:rPr lang="en-US" dirty="0" smtClean="0"/>
            <a:t>Artifact 2</a:t>
          </a:r>
          <a:endParaRPr lang="en-US" dirty="0"/>
        </a:p>
      </dgm:t>
    </dgm:pt>
    <dgm:pt modelId="{8382B67C-BE33-4C45-AF2A-3E3E13DBED1C}" type="parTrans" cxnId="{8D6058BA-6EA8-47C0-BBF8-FDA34DF1ADD3}">
      <dgm:prSet/>
      <dgm:spPr/>
      <dgm:t>
        <a:bodyPr/>
        <a:lstStyle/>
        <a:p>
          <a:endParaRPr lang="en-US"/>
        </a:p>
      </dgm:t>
    </dgm:pt>
    <dgm:pt modelId="{F680E69A-5998-449D-9F70-D6FD08EABFE3}" type="sibTrans" cxnId="{8D6058BA-6EA8-47C0-BBF8-FDA34DF1ADD3}">
      <dgm:prSet/>
      <dgm:spPr/>
      <dgm:t>
        <a:bodyPr/>
        <a:lstStyle/>
        <a:p>
          <a:endParaRPr lang="en-US"/>
        </a:p>
      </dgm:t>
    </dgm:pt>
    <dgm:pt modelId="{34DD0D7C-C94E-4F62-AB9B-4872FCA36DC9}">
      <dgm:prSet phldrT="[Text]"/>
      <dgm:spPr/>
      <dgm:t>
        <a:bodyPr/>
        <a:lstStyle/>
        <a:p>
          <a:r>
            <a:rPr lang="en-US" dirty="0" smtClean="0"/>
            <a:t>Page 2</a:t>
          </a:r>
          <a:endParaRPr lang="en-US" dirty="0"/>
        </a:p>
      </dgm:t>
    </dgm:pt>
    <dgm:pt modelId="{826100A0-4A1A-4FED-8387-1EB065674F3E}" type="parTrans" cxnId="{FAEB8FF2-CAD5-47D3-9A19-03597BB8B39A}">
      <dgm:prSet/>
      <dgm:spPr/>
      <dgm:t>
        <a:bodyPr/>
        <a:lstStyle/>
        <a:p>
          <a:endParaRPr lang="en-US"/>
        </a:p>
      </dgm:t>
    </dgm:pt>
    <dgm:pt modelId="{782D3EBA-8705-4432-BA24-91517FF2451D}" type="sibTrans" cxnId="{FAEB8FF2-CAD5-47D3-9A19-03597BB8B39A}">
      <dgm:prSet/>
      <dgm:spPr/>
      <dgm:t>
        <a:bodyPr/>
        <a:lstStyle/>
        <a:p>
          <a:endParaRPr lang="en-US"/>
        </a:p>
      </dgm:t>
    </dgm:pt>
    <dgm:pt modelId="{7DE688F9-0568-4943-8572-CD23C5824E2A}">
      <dgm:prSet phldrT="[Text]"/>
      <dgm:spPr/>
      <dgm:t>
        <a:bodyPr/>
        <a:lstStyle/>
        <a:p>
          <a:r>
            <a:rPr lang="en-US" dirty="0" smtClean="0"/>
            <a:t>Artifact 4</a:t>
          </a:r>
          <a:endParaRPr lang="en-US" dirty="0"/>
        </a:p>
      </dgm:t>
    </dgm:pt>
    <dgm:pt modelId="{7F9DBEE8-E11D-49C0-9566-0962E7F125C1}" type="parTrans" cxnId="{43D6964F-3677-4104-AEB1-EAB0FC41477C}">
      <dgm:prSet/>
      <dgm:spPr/>
      <dgm:t>
        <a:bodyPr/>
        <a:lstStyle/>
        <a:p>
          <a:endParaRPr lang="en-US"/>
        </a:p>
      </dgm:t>
    </dgm:pt>
    <dgm:pt modelId="{1CA2EF81-0BAB-42A5-A387-827AA3CB4E9C}" type="sibTrans" cxnId="{43D6964F-3677-4104-AEB1-EAB0FC41477C}">
      <dgm:prSet/>
      <dgm:spPr/>
      <dgm:t>
        <a:bodyPr/>
        <a:lstStyle/>
        <a:p>
          <a:endParaRPr lang="en-US"/>
        </a:p>
      </dgm:t>
    </dgm:pt>
    <dgm:pt modelId="{5F907C57-7E1D-4A50-9D4D-9175A8236160}">
      <dgm:prSet phldrT="[Text]"/>
      <dgm:spPr/>
      <dgm:t>
        <a:bodyPr/>
        <a:lstStyle/>
        <a:p>
          <a:r>
            <a:rPr lang="en-US" dirty="0" smtClean="0"/>
            <a:t>Artifact 3</a:t>
          </a:r>
          <a:endParaRPr lang="en-US" dirty="0"/>
        </a:p>
      </dgm:t>
    </dgm:pt>
    <dgm:pt modelId="{07749C4B-DBF5-4330-A7AC-152711BD8C9D}" type="parTrans" cxnId="{23B3222D-D8B4-474D-B1E3-530F96BA3C34}">
      <dgm:prSet/>
      <dgm:spPr/>
    </dgm:pt>
    <dgm:pt modelId="{A6D32FFB-749A-46E4-992A-60CC6DAE40D9}" type="sibTrans" cxnId="{23B3222D-D8B4-474D-B1E3-530F96BA3C34}">
      <dgm:prSet/>
      <dgm:spPr/>
    </dgm:pt>
    <dgm:pt modelId="{19723715-8843-4500-BB89-5F3972EAA024}">
      <dgm:prSet phldrT="[Text]"/>
      <dgm:spPr/>
      <dgm:t>
        <a:bodyPr/>
        <a:lstStyle/>
        <a:p>
          <a:r>
            <a:rPr lang="en-US" dirty="0" smtClean="0"/>
            <a:t>Artifact 5</a:t>
          </a:r>
          <a:endParaRPr lang="en-US" dirty="0"/>
        </a:p>
      </dgm:t>
    </dgm:pt>
    <dgm:pt modelId="{431D4AB1-1902-4C11-8A27-F008A65EC778}" type="parTrans" cxnId="{3D1CC10D-18E0-4D74-87B9-85083E321179}">
      <dgm:prSet/>
      <dgm:spPr/>
    </dgm:pt>
    <dgm:pt modelId="{3F6F5F3C-81B3-4A2F-88A7-FCD4BC8A979D}" type="sibTrans" cxnId="{3D1CC10D-18E0-4D74-87B9-85083E321179}">
      <dgm:prSet/>
      <dgm:spPr/>
    </dgm:pt>
    <dgm:pt modelId="{C8A6A942-55FA-4229-9713-CC18D742297E}">
      <dgm:prSet phldrT="[Text]"/>
      <dgm:spPr/>
      <dgm:t>
        <a:bodyPr/>
        <a:lstStyle/>
        <a:p>
          <a:r>
            <a:rPr lang="en-US" dirty="0" smtClean="0"/>
            <a:t>Page 3</a:t>
          </a:r>
          <a:endParaRPr lang="en-US" dirty="0"/>
        </a:p>
      </dgm:t>
    </dgm:pt>
    <dgm:pt modelId="{A2A7B71D-4CF7-4615-9917-D737FF88747C}" type="parTrans" cxnId="{1CC95C07-B938-40BB-A787-BEA98E11C931}">
      <dgm:prSet/>
      <dgm:spPr/>
    </dgm:pt>
    <dgm:pt modelId="{14B4A92C-2119-4089-AB7C-451F9C810868}" type="sibTrans" cxnId="{1CC95C07-B938-40BB-A787-BEA98E11C931}">
      <dgm:prSet/>
      <dgm:spPr/>
    </dgm:pt>
    <dgm:pt modelId="{3D1283C9-D6CD-46D3-AB24-B08F196854E2}">
      <dgm:prSet phldrT="[Text]"/>
      <dgm:spPr/>
      <dgm:t>
        <a:bodyPr/>
        <a:lstStyle/>
        <a:p>
          <a:r>
            <a:rPr lang="en-US" dirty="0" smtClean="0"/>
            <a:t>Artifact 6</a:t>
          </a:r>
          <a:endParaRPr lang="en-US" dirty="0"/>
        </a:p>
      </dgm:t>
    </dgm:pt>
    <dgm:pt modelId="{4ED32455-7B55-47FE-83A0-2F83ACB97A92}" type="parTrans" cxnId="{5AA0483C-619E-410A-8659-DFD250BDC3A9}">
      <dgm:prSet/>
      <dgm:spPr/>
    </dgm:pt>
    <dgm:pt modelId="{8416D9BE-71A5-469C-99D2-5CFED244D7C7}" type="sibTrans" cxnId="{5AA0483C-619E-410A-8659-DFD250BDC3A9}">
      <dgm:prSet/>
      <dgm:spPr/>
    </dgm:pt>
    <dgm:pt modelId="{C53F9C3C-3364-4D31-A3F1-DC4454EA7FF0}" type="pres">
      <dgm:prSet presAssocID="{C5116559-73F6-47F3-ACB5-8B02157BA066}" presName="Name0" presStyleCnt="0">
        <dgm:presLayoutVars>
          <dgm:chPref val="1"/>
          <dgm:dir/>
          <dgm:animOne val="branch"/>
          <dgm:animLvl val="lvl"/>
          <dgm:resizeHandles/>
        </dgm:presLayoutVars>
      </dgm:prSet>
      <dgm:spPr/>
      <dgm:t>
        <a:bodyPr/>
        <a:lstStyle/>
        <a:p>
          <a:endParaRPr lang="en-US"/>
        </a:p>
      </dgm:t>
    </dgm:pt>
    <dgm:pt modelId="{F46F2F1F-283F-40D4-844C-7E24D67215E2}" type="pres">
      <dgm:prSet presAssocID="{B82FA45B-3D5F-4E35-8D84-0B5A78317BE5}" presName="vertOne" presStyleCnt="0"/>
      <dgm:spPr/>
    </dgm:pt>
    <dgm:pt modelId="{F48C6FAC-0148-4589-BD8E-FDADB2D1F189}" type="pres">
      <dgm:prSet presAssocID="{B82FA45B-3D5F-4E35-8D84-0B5A78317BE5}" presName="txOne" presStyleLbl="node0" presStyleIdx="0" presStyleCnt="1">
        <dgm:presLayoutVars>
          <dgm:chPref val="3"/>
        </dgm:presLayoutVars>
      </dgm:prSet>
      <dgm:spPr/>
      <dgm:t>
        <a:bodyPr/>
        <a:lstStyle/>
        <a:p>
          <a:endParaRPr lang="en-US"/>
        </a:p>
      </dgm:t>
    </dgm:pt>
    <dgm:pt modelId="{D82EBD5D-0531-47CB-941E-65F98F6B6265}" type="pres">
      <dgm:prSet presAssocID="{B82FA45B-3D5F-4E35-8D84-0B5A78317BE5}" presName="parTransOne" presStyleCnt="0"/>
      <dgm:spPr/>
    </dgm:pt>
    <dgm:pt modelId="{F32810FC-CEAA-4AFA-BE3D-DEF221FA7573}" type="pres">
      <dgm:prSet presAssocID="{B82FA45B-3D5F-4E35-8D84-0B5A78317BE5}" presName="horzOne" presStyleCnt="0"/>
      <dgm:spPr/>
    </dgm:pt>
    <dgm:pt modelId="{2A97A1B2-45D8-4277-BA05-AFD7B44DD9AE}" type="pres">
      <dgm:prSet presAssocID="{35D86D13-B389-40AD-AE98-EDA28AC07F52}" presName="vertTwo" presStyleCnt="0"/>
      <dgm:spPr/>
    </dgm:pt>
    <dgm:pt modelId="{108BA672-5630-49AD-B253-CDCFF3A3E749}" type="pres">
      <dgm:prSet presAssocID="{35D86D13-B389-40AD-AE98-EDA28AC07F52}" presName="txTwo" presStyleLbl="node2" presStyleIdx="0" presStyleCnt="3">
        <dgm:presLayoutVars>
          <dgm:chPref val="3"/>
        </dgm:presLayoutVars>
      </dgm:prSet>
      <dgm:spPr/>
      <dgm:t>
        <a:bodyPr/>
        <a:lstStyle/>
        <a:p>
          <a:endParaRPr lang="en-US"/>
        </a:p>
      </dgm:t>
    </dgm:pt>
    <dgm:pt modelId="{F7FF81C6-BB41-49BE-A105-76DF0B78204B}" type="pres">
      <dgm:prSet presAssocID="{35D86D13-B389-40AD-AE98-EDA28AC07F52}" presName="parTransTwo" presStyleCnt="0"/>
      <dgm:spPr/>
    </dgm:pt>
    <dgm:pt modelId="{0E79EDC3-B58E-4519-8D4A-FFC09C189A76}" type="pres">
      <dgm:prSet presAssocID="{35D86D13-B389-40AD-AE98-EDA28AC07F52}" presName="horzTwo" presStyleCnt="0"/>
      <dgm:spPr/>
    </dgm:pt>
    <dgm:pt modelId="{D5304BEC-047D-428F-B90D-9BA29E44812C}" type="pres">
      <dgm:prSet presAssocID="{83EDB15E-52F5-4CB8-9DC8-29EC2F6218C1}" presName="vertThree" presStyleCnt="0"/>
      <dgm:spPr/>
    </dgm:pt>
    <dgm:pt modelId="{82F81E0C-3BAC-40CE-8219-945994BF6669}" type="pres">
      <dgm:prSet presAssocID="{83EDB15E-52F5-4CB8-9DC8-29EC2F6218C1}" presName="txThree" presStyleLbl="node3" presStyleIdx="0" presStyleCnt="6">
        <dgm:presLayoutVars>
          <dgm:chPref val="3"/>
        </dgm:presLayoutVars>
      </dgm:prSet>
      <dgm:spPr/>
      <dgm:t>
        <a:bodyPr/>
        <a:lstStyle/>
        <a:p>
          <a:endParaRPr lang="en-US"/>
        </a:p>
      </dgm:t>
    </dgm:pt>
    <dgm:pt modelId="{EFFC3881-CBD7-4B21-BE76-86CBDF37DF80}" type="pres">
      <dgm:prSet presAssocID="{83EDB15E-52F5-4CB8-9DC8-29EC2F6218C1}" presName="horzThree" presStyleCnt="0"/>
      <dgm:spPr/>
    </dgm:pt>
    <dgm:pt modelId="{828897AD-C83F-4152-8C1C-9FE765A6D762}" type="pres">
      <dgm:prSet presAssocID="{7EA0C07B-5784-4099-B414-E038616ABFCA}" presName="sibSpaceThree" presStyleCnt="0"/>
      <dgm:spPr/>
    </dgm:pt>
    <dgm:pt modelId="{CC051851-0A50-4826-B925-DA50FAF2AFAF}" type="pres">
      <dgm:prSet presAssocID="{3CA8A37E-5433-4A81-ACCA-6EFE41F0AE68}" presName="vertThree" presStyleCnt="0"/>
      <dgm:spPr/>
    </dgm:pt>
    <dgm:pt modelId="{4EC4E814-FFBB-4691-AABB-E91C195D7E32}" type="pres">
      <dgm:prSet presAssocID="{3CA8A37E-5433-4A81-ACCA-6EFE41F0AE68}" presName="txThree" presStyleLbl="node3" presStyleIdx="1" presStyleCnt="6">
        <dgm:presLayoutVars>
          <dgm:chPref val="3"/>
        </dgm:presLayoutVars>
      </dgm:prSet>
      <dgm:spPr/>
      <dgm:t>
        <a:bodyPr/>
        <a:lstStyle/>
        <a:p>
          <a:endParaRPr lang="en-US"/>
        </a:p>
      </dgm:t>
    </dgm:pt>
    <dgm:pt modelId="{FCAEA24F-2E51-4DA9-8C63-CFE72B4B9B26}" type="pres">
      <dgm:prSet presAssocID="{3CA8A37E-5433-4A81-ACCA-6EFE41F0AE68}" presName="horzThree" presStyleCnt="0"/>
      <dgm:spPr/>
    </dgm:pt>
    <dgm:pt modelId="{43343DC4-893C-4F2A-9AB7-4F3B4F14166A}" type="pres">
      <dgm:prSet presAssocID="{F680E69A-5998-449D-9F70-D6FD08EABFE3}" presName="sibSpaceThree" presStyleCnt="0"/>
      <dgm:spPr/>
    </dgm:pt>
    <dgm:pt modelId="{2730FD13-D56F-4EC8-B30A-26A3BDCBF0F6}" type="pres">
      <dgm:prSet presAssocID="{5F907C57-7E1D-4A50-9D4D-9175A8236160}" presName="vertThree" presStyleCnt="0"/>
      <dgm:spPr/>
    </dgm:pt>
    <dgm:pt modelId="{7B5F0B57-6931-46E3-BE8A-F53074FFD9D2}" type="pres">
      <dgm:prSet presAssocID="{5F907C57-7E1D-4A50-9D4D-9175A8236160}" presName="txThree" presStyleLbl="node3" presStyleIdx="2" presStyleCnt="6">
        <dgm:presLayoutVars>
          <dgm:chPref val="3"/>
        </dgm:presLayoutVars>
      </dgm:prSet>
      <dgm:spPr/>
      <dgm:t>
        <a:bodyPr/>
        <a:lstStyle/>
        <a:p>
          <a:endParaRPr lang="en-US"/>
        </a:p>
      </dgm:t>
    </dgm:pt>
    <dgm:pt modelId="{943ABE62-08FF-4367-9359-CDCC1811FDC9}" type="pres">
      <dgm:prSet presAssocID="{5F907C57-7E1D-4A50-9D4D-9175A8236160}" presName="horzThree" presStyleCnt="0"/>
      <dgm:spPr/>
    </dgm:pt>
    <dgm:pt modelId="{50435BD0-0ABF-4EAF-90D7-22F1F997C1FE}" type="pres">
      <dgm:prSet presAssocID="{5FA624E0-FB56-461A-AF16-7B8EDEDA005C}" presName="sibSpaceTwo" presStyleCnt="0"/>
      <dgm:spPr/>
    </dgm:pt>
    <dgm:pt modelId="{AE20080D-AD1F-474E-B7B2-FEF1BE64A81E}" type="pres">
      <dgm:prSet presAssocID="{34DD0D7C-C94E-4F62-AB9B-4872FCA36DC9}" presName="vertTwo" presStyleCnt="0"/>
      <dgm:spPr/>
    </dgm:pt>
    <dgm:pt modelId="{9D0FFBD6-A766-4D91-8C16-3FBA273A0695}" type="pres">
      <dgm:prSet presAssocID="{34DD0D7C-C94E-4F62-AB9B-4872FCA36DC9}" presName="txTwo" presStyleLbl="node2" presStyleIdx="1" presStyleCnt="3">
        <dgm:presLayoutVars>
          <dgm:chPref val="3"/>
        </dgm:presLayoutVars>
      </dgm:prSet>
      <dgm:spPr/>
      <dgm:t>
        <a:bodyPr/>
        <a:lstStyle/>
        <a:p>
          <a:endParaRPr lang="en-US"/>
        </a:p>
      </dgm:t>
    </dgm:pt>
    <dgm:pt modelId="{D16B07A5-FD40-470C-A281-B9158BADBBEB}" type="pres">
      <dgm:prSet presAssocID="{34DD0D7C-C94E-4F62-AB9B-4872FCA36DC9}" presName="parTransTwo" presStyleCnt="0"/>
      <dgm:spPr/>
    </dgm:pt>
    <dgm:pt modelId="{2AF93035-C771-41A8-8FDB-EB0950AF74F2}" type="pres">
      <dgm:prSet presAssocID="{34DD0D7C-C94E-4F62-AB9B-4872FCA36DC9}" presName="horzTwo" presStyleCnt="0"/>
      <dgm:spPr/>
    </dgm:pt>
    <dgm:pt modelId="{D2718002-C5AD-40E7-852B-B21E3023A510}" type="pres">
      <dgm:prSet presAssocID="{7DE688F9-0568-4943-8572-CD23C5824E2A}" presName="vertThree" presStyleCnt="0"/>
      <dgm:spPr/>
    </dgm:pt>
    <dgm:pt modelId="{455D4360-62B7-4F72-B29C-689560438379}" type="pres">
      <dgm:prSet presAssocID="{7DE688F9-0568-4943-8572-CD23C5824E2A}" presName="txThree" presStyleLbl="node3" presStyleIdx="3" presStyleCnt="6">
        <dgm:presLayoutVars>
          <dgm:chPref val="3"/>
        </dgm:presLayoutVars>
      </dgm:prSet>
      <dgm:spPr/>
      <dgm:t>
        <a:bodyPr/>
        <a:lstStyle/>
        <a:p>
          <a:endParaRPr lang="en-US"/>
        </a:p>
      </dgm:t>
    </dgm:pt>
    <dgm:pt modelId="{0D6DA4D2-475B-41AE-9285-D6C7F9E2799B}" type="pres">
      <dgm:prSet presAssocID="{7DE688F9-0568-4943-8572-CD23C5824E2A}" presName="horzThree" presStyleCnt="0"/>
      <dgm:spPr/>
    </dgm:pt>
    <dgm:pt modelId="{2B9853CA-5936-4361-8DA7-9C7E1957319D}" type="pres">
      <dgm:prSet presAssocID="{1CA2EF81-0BAB-42A5-A387-827AA3CB4E9C}" presName="sibSpaceThree" presStyleCnt="0"/>
      <dgm:spPr/>
    </dgm:pt>
    <dgm:pt modelId="{D293BE83-2859-44EF-8A87-B272962C7E44}" type="pres">
      <dgm:prSet presAssocID="{19723715-8843-4500-BB89-5F3972EAA024}" presName="vertThree" presStyleCnt="0"/>
      <dgm:spPr/>
    </dgm:pt>
    <dgm:pt modelId="{A22593F2-2CA9-4D55-9A5D-067AE5E9DF0E}" type="pres">
      <dgm:prSet presAssocID="{19723715-8843-4500-BB89-5F3972EAA024}" presName="txThree" presStyleLbl="node3" presStyleIdx="4" presStyleCnt="6">
        <dgm:presLayoutVars>
          <dgm:chPref val="3"/>
        </dgm:presLayoutVars>
      </dgm:prSet>
      <dgm:spPr/>
      <dgm:t>
        <a:bodyPr/>
        <a:lstStyle/>
        <a:p>
          <a:endParaRPr lang="en-US"/>
        </a:p>
      </dgm:t>
    </dgm:pt>
    <dgm:pt modelId="{3735A79B-98AA-4814-986F-ADB2BF4EA96D}" type="pres">
      <dgm:prSet presAssocID="{19723715-8843-4500-BB89-5F3972EAA024}" presName="horzThree" presStyleCnt="0"/>
      <dgm:spPr/>
    </dgm:pt>
    <dgm:pt modelId="{4239B1D9-1D51-4827-8D75-72CEEE0572B6}" type="pres">
      <dgm:prSet presAssocID="{782D3EBA-8705-4432-BA24-91517FF2451D}" presName="sibSpaceTwo" presStyleCnt="0"/>
      <dgm:spPr/>
    </dgm:pt>
    <dgm:pt modelId="{9A25295B-0112-40C2-A52F-03BBCD5C053D}" type="pres">
      <dgm:prSet presAssocID="{C8A6A942-55FA-4229-9713-CC18D742297E}" presName="vertTwo" presStyleCnt="0"/>
      <dgm:spPr/>
    </dgm:pt>
    <dgm:pt modelId="{C919C1CC-4C47-4D84-9AF8-9CDFF34D0A5B}" type="pres">
      <dgm:prSet presAssocID="{C8A6A942-55FA-4229-9713-CC18D742297E}" presName="txTwo" presStyleLbl="node2" presStyleIdx="2" presStyleCnt="3">
        <dgm:presLayoutVars>
          <dgm:chPref val="3"/>
        </dgm:presLayoutVars>
      </dgm:prSet>
      <dgm:spPr/>
      <dgm:t>
        <a:bodyPr/>
        <a:lstStyle/>
        <a:p>
          <a:endParaRPr lang="en-US"/>
        </a:p>
      </dgm:t>
    </dgm:pt>
    <dgm:pt modelId="{EB406B99-A0E1-4CD1-A3CF-E733E594AA1F}" type="pres">
      <dgm:prSet presAssocID="{C8A6A942-55FA-4229-9713-CC18D742297E}" presName="parTransTwo" presStyleCnt="0"/>
      <dgm:spPr/>
    </dgm:pt>
    <dgm:pt modelId="{A47F7C90-A961-407A-BA3A-02CFE70E3D1D}" type="pres">
      <dgm:prSet presAssocID="{C8A6A942-55FA-4229-9713-CC18D742297E}" presName="horzTwo" presStyleCnt="0"/>
      <dgm:spPr/>
    </dgm:pt>
    <dgm:pt modelId="{9BCEDF2D-EEE1-448C-B337-9468CEE8B86B}" type="pres">
      <dgm:prSet presAssocID="{3D1283C9-D6CD-46D3-AB24-B08F196854E2}" presName="vertThree" presStyleCnt="0"/>
      <dgm:spPr/>
    </dgm:pt>
    <dgm:pt modelId="{24829026-D159-44D3-BBEC-1E092358F980}" type="pres">
      <dgm:prSet presAssocID="{3D1283C9-D6CD-46D3-AB24-B08F196854E2}" presName="txThree" presStyleLbl="node3" presStyleIdx="5" presStyleCnt="6">
        <dgm:presLayoutVars>
          <dgm:chPref val="3"/>
        </dgm:presLayoutVars>
      </dgm:prSet>
      <dgm:spPr/>
      <dgm:t>
        <a:bodyPr/>
        <a:lstStyle/>
        <a:p>
          <a:endParaRPr lang="en-US"/>
        </a:p>
      </dgm:t>
    </dgm:pt>
    <dgm:pt modelId="{9955387B-0B7C-4083-92FC-13A2CC2BDEE8}" type="pres">
      <dgm:prSet presAssocID="{3D1283C9-D6CD-46D3-AB24-B08F196854E2}" presName="horzThree" presStyleCnt="0"/>
      <dgm:spPr/>
    </dgm:pt>
  </dgm:ptLst>
  <dgm:cxnLst>
    <dgm:cxn modelId="{23B3222D-D8B4-474D-B1E3-530F96BA3C34}" srcId="{35D86D13-B389-40AD-AE98-EDA28AC07F52}" destId="{5F907C57-7E1D-4A50-9D4D-9175A8236160}" srcOrd="2" destOrd="0" parTransId="{07749C4B-DBF5-4330-A7AC-152711BD8C9D}" sibTransId="{A6D32FFB-749A-46E4-992A-60CC6DAE40D9}"/>
    <dgm:cxn modelId="{20359FC4-18D5-4159-8F6C-58B8D6D07950}" srcId="{C5116559-73F6-47F3-ACB5-8B02157BA066}" destId="{B82FA45B-3D5F-4E35-8D84-0B5A78317BE5}" srcOrd="0" destOrd="0" parTransId="{1536312B-EA0D-45D0-A78D-5C8986A1FC4E}" sibTransId="{C445798C-777E-4D2C-8E0D-499270BDD967}"/>
    <dgm:cxn modelId="{A0C0B215-E42A-4B85-BF26-9EC164E23B4B}" type="presOf" srcId="{19723715-8843-4500-BB89-5F3972EAA024}" destId="{A22593F2-2CA9-4D55-9A5D-067AE5E9DF0E}" srcOrd="0" destOrd="0" presId="urn:microsoft.com/office/officeart/2005/8/layout/hierarchy4"/>
    <dgm:cxn modelId="{43D6964F-3677-4104-AEB1-EAB0FC41477C}" srcId="{34DD0D7C-C94E-4F62-AB9B-4872FCA36DC9}" destId="{7DE688F9-0568-4943-8572-CD23C5824E2A}" srcOrd="0" destOrd="0" parTransId="{7F9DBEE8-E11D-49C0-9566-0962E7F125C1}" sibTransId="{1CA2EF81-0BAB-42A5-A387-827AA3CB4E9C}"/>
    <dgm:cxn modelId="{B1D7ECF6-467B-45B6-BAD3-D20DCFF46371}" type="presOf" srcId="{3CA8A37E-5433-4A81-ACCA-6EFE41F0AE68}" destId="{4EC4E814-FFBB-4691-AABB-E91C195D7E32}" srcOrd="0" destOrd="0" presId="urn:microsoft.com/office/officeart/2005/8/layout/hierarchy4"/>
    <dgm:cxn modelId="{CC0A9B4B-05BF-4511-8B6E-0E1805F23797}" srcId="{35D86D13-B389-40AD-AE98-EDA28AC07F52}" destId="{83EDB15E-52F5-4CB8-9DC8-29EC2F6218C1}" srcOrd="0" destOrd="0" parTransId="{2A8A67A0-9B1A-4C6E-A411-B6E9138C8B83}" sibTransId="{7EA0C07B-5784-4099-B414-E038616ABFCA}"/>
    <dgm:cxn modelId="{541057C3-A002-43FA-BFF5-761B353B0330}" type="presOf" srcId="{B82FA45B-3D5F-4E35-8D84-0B5A78317BE5}" destId="{F48C6FAC-0148-4589-BD8E-FDADB2D1F189}" srcOrd="0" destOrd="0" presId="urn:microsoft.com/office/officeart/2005/8/layout/hierarchy4"/>
    <dgm:cxn modelId="{6DCC6E7B-0491-4F78-B7B9-14A433AF10FB}" type="presOf" srcId="{34DD0D7C-C94E-4F62-AB9B-4872FCA36DC9}" destId="{9D0FFBD6-A766-4D91-8C16-3FBA273A0695}" srcOrd="0" destOrd="0" presId="urn:microsoft.com/office/officeart/2005/8/layout/hierarchy4"/>
    <dgm:cxn modelId="{72F8A5E6-2027-4F82-B7FB-4F73C48075AE}" type="presOf" srcId="{C5116559-73F6-47F3-ACB5-8B02157BA066}" destId="{C53F9C3C-3364-4D31-A3F1-DC4454EA7FF0}" srcOrd="0" destOrd="0" presId="urn:microsoft.com/office/officeart/2005/8/layout/hierarchy4"/>
    <dgm:cxn modelId="{A2FB7056-F616-4D99-8E43-CA7D4359DD9D}" type="presOf" srcId="{5F907C57-7E1D-4A50-9D4D-9175A8236160}" destId="{7B5F0B57-6931-46E3-BE8A-F53074FFD9D2}" srcOrd="0" destOrd="0" presId="urn:microsoft.com/office/officeart/2005/8/layout/hierarchy4"/>
    <dgm:cxn modelId="{1CC95C07-B938-40BB-A787-BEA98E11C931}" srcId="{B82FA45B-3D5F-4E35-8D84-0B5A78317BE5}" destId="{C8A6A942-55FA-4229-9713-CC18D742297E}" srcOrd="2" destOrd="0" parTransId="{A2A7B71D-4CF7-4615-9917-D737FF88747C}" sibTransId="{14B4A92C-2119-4089-AB7C-451F9C810868}"/>
    <dgm:cxn modelId="{FAEB8FF2-CAD5-47D3-9A19-03597BB8B39A}" srcId="{B82FA45B-3D5F-4E35-8D84-0B5A78317BE5}" destId="{34DD0D7C-C94E-4F62-AB9B-4872FCA36DC9}" srcOrd="1" destOrd="0" parTransId="{826100A0-4A1A-4FED-8387-1EB065674F3E}" sibTransId="{782D3EBA-8705-4432-BA24-91517FF2451D}"/>
    <dgm:cxn modelId="{E6C3B1AE-0AD0-412A-BC3E-A2F34DDA564C}" type="presOf" srcId="{3D1283C9-D6CD-46D3-AB24-B08F196854E2}" destId="{24829026-D159-44D3-BBEC-1E092358F980}" srcOrd="0" destOrd="0" presId="urn:microsoft.com/office/officeart/2005/8/layout/hierarchy4"/>
    <dgm:cxn modelId="{747EF457-D776-43C6-938F-51D6F7323995}" type="presOf" srcId="{C8A6A942-55FA-4229-9713-CC18D742297E}" destId="{C919C1CC-4C47-4D84-9AF8-9CDFF34D0A5B}" srcOrd="0" destOrd="0" presId="urn:microsoft.com/office/officeart/2005/8/layout/hierarchy4"/>
    <dgm:cxn modelId="{3D1CC10D-18E0-4D74-87B9-85083E321179}" srcId="{34DD0D7C-C94E-4F62-AB9B-4872FCA36DC9}" destId="{19723715-8843-4500-BB89-5F3972EAA024}" srcOrd="1" destOrd="0" parTransId="{431D4AB1-1902-4C11-8A27-F008A65EC778}" sibTransId="{3F6F5F3C-81B3-4A2F-88A7-FCD4BC8A979D}"/>
    <dgm:cxn modelId="{5AA0483C-619E-410A-8659-DFD250BDC3A9}" srcId="{C8A6A942-55FA-4229-9713-CC18D742297E}" destId="{3D1283C9-D6CD-46D3-AB24-B08F196854E2}" srcOrd="0" destOrd="0" parTransId="{4ED32455-7B55-47FE-83A0-2F83ACB97A92}" sibTransId="{8416D9BE-71A5-469C-99D2-5CFED244D7C7}"/>
    <dgm:cxn modelId="{31DE572F-DE3A-4CC0-BC97-0A83857AAE12}" srcId="{B82FA45B-3D5F-4E35-8D84-0B5A78317BE5}" destId="{35D86D13-B389-40AD-AE98-EDA28AC07F52}" srcOrd="0" destOrd="0" parTransId="{1AD77AD8-09EE-4668-BF68-B984DFFF6786}" sibTransId="{5FA624E0-FB56-461A-AF16-7B8EDEDA005C}"/>
    <dgm:cxn modelId="{E00C5ED1-D0BB-44BC-895E-8BCFA17D8A6D}" type="presOf" srcId="{7DE688F9-0568-4943-8572-CD23C5824E2A}" destId="{455D4360-62B7-4F72-B29C-689560438379}" srcOrd="0" destOrd="0" presId="urn:microsoft.com/office/officeart/2005/8/layout/hierarchy4"/>
    <dgm:cxn modelId="{AD9A6516-2D00-4F3E-9424-2388E25C3E3E}" type="presOf" srcId="{83EDB15E-52F5-4CB8-9DC8-29EC2F6218C1}" destId="{82F81E0C-3BAC-40CE-8219-945994BF6669}" srcOrd="0" destOrd="0" presId="urn:microsoft.com/office/officeart/2005/8/layout/hierarchy4"/>
    <dgm:cxn modelId="{8D6058BA-6EA8-47C0-BBF8-FDA34DF1ADD3}" srcId="{35D86D13-B389-40AD-AE98-EDA28AC07F52}" destId="{3CA8A37E-5433-4A81-ACCA-6EFE41F0AE68}" srcOrd="1" destOrd="0" parTransId="{8382B67C-BE33-4C45-AF2A-3E3E13DBED1C}" sibTransId="{F680E69A-5998-449D-9F70-D6FD08EABFE3}"/>
    <dgm:cxn modelId="{1E3F7FE8-CBDA-47EB-AEB9-55F84E5E4A08}" type="presOf" srcId="{35D86D13-B389-40AD-AE98-EDA28AC07F52}" destId="{108BA672-5630-49AD-B253-CDCFF3A3E749}" srcOrd="0" destOrd="0" presId="urn:microsoft.com/office/officeart/2005/8/layout/hierarchy4"/>
    <dgm:cxn modelId="{0F47E28D-0BB4-4425-AF1C-71EDC96F238A}" type="presParOf" srcId="{C53F9C3C-3364-4D31-A3F1-DC4454EA7FF0}" destId="{F46F2F1F-283F-40D4-844C-7E24D67215E2}" srcOrd="0" destOrd="0" presId="urn:microsoft.com/office/officeart/2005/8/layout/hierarchy4"/>
    <dgm:cxn modelId="{A1319A24-FAE4-4230-8BD0-C3353486648B}" type="presParOf" srcId="{F46F2F1F-283F-40D4-844C-7E24D67215E2}" destId="{F48C6FAC-0148-4589-BD8E-FDADB2D1F189}" srcOrd="0" destOrd="0" presId="urn:microsoft.com/office/officeart/2005/8/layout/hierarchy4"/>
    <dgm:cxn modelId="{CFADAF78-4C3F-4170-9D24-B42E256F384E}" type="presParOf" srcId="{F46F2F1F-283F-40D4-844C-7E24D67215E2}" destId="{D82EBD5D-0531-47CB-941E-65F98F6B6265}" srcOrd="1" destOrd="0" presId="urn:microsoft.com/office/officeart/2005/8/layout/hierarchy4"/>
    <dgm:cxn modelId="{BB549460-96A9-43BF-9D0D-AF477C4DF3D4}" type="presParOf" srcId="{F46F2F1F-283F-40D4-844C-7E24D67215E2}" destId="{F32810FC-CEAA-4AFA-BE3D-DEF221FA7573}" srcOrd="2" destOrd="0" presId="urn:microsoft.com/office/officeart/2005/8/layout/hierarchy4"/>
    <dgm:cxn modelId="{32C36350-A6D7-4854-BC5D-3887E112CD0B}" type="presParOf" srcId="{F32810FC-CEAA-4AFA-BE3D-DEF221FA7573}" destId="{2A97A1B2-45D8-4277-BA05-AFD7B44DD9AE}" srcOrd="0" destOrd="0" presId="urn:microsoft.com/office/officeart/2005/8/layout/hierarchy4"/>
    <dgm:cxn modelId="{8EDC494F-9F2D-4888-B1AF-32F3B8604D2E}" type="presParOf" srcId="{2A97A1B2-45D8-4277-BA05-AFD7B44DD9AE}" destId="{108BA672-5630-49AD-B253-CDCFF3A3E749}" srcOrd="0" destOrd="0" presId="urn:microsoft.com/office/officeart/2005/8/layout/hierarchy4"/>
    <dgm:cxn modelId="{0F384A65-3B16-40CF-B8EC-7A2AEDE48F6F}" type="presParOf" srcId="{2A97A1B2-45D8-4277-BA05-AFD7B44DD9AE}" destId="{F7FF81C6-BB41-49BE-A105-76DF0B78204B}" srcOrd="1" destOrd="0" presId="urn:microsoft.com/office/officeart/2005/8/layout/hierarchy4"/>
    <dgm:cxn modelId="{F34DB07A-8198-411F-85B8-53D17D509BCA}" type="presParOf" srcId="{2A97A1B2-45D8-4277-BA05-AFD7B44DD9AE}" destId="{0E79EDC3-B58E-4519-8D4A-FFC09C189A76}" srcOrd="2" destOrd="0" presId="urn:microsoft.com/office/officeart/2005/8/layout/hierarchy4"/>
    <dgm:cxn modelId="{0B3EFB3E-C421-4F67-B87B-5FC92E481CAD}" type="presParOf" srcId="{0E79EDC3-B58E-4519-8D4A-FFC09C189A76}" destId="{D5304BEC-047D-428F-B90D-9BA29E44812C}" srcOrd="0" destOrd="0" presId="urn:microsoft.com/office/officeart/2005/8/layout/hierarchy4"/>
    <dgm:cxn modelId="{FD39CB9B-4387-412B-BB0C-F96E41FA96B4}" type="presParOf" srcId="{D5304BEC-047D-428F-B90D-9BA29E44812C}" destId="{82F81E0C-3BAC-40CE-8219-945994BF6669}" srcOrd="0" destOrd="0" presId="urn:microsoft.com/office/officeart/2005/8/layout/hierarchy4"/>
    <dgm:cxn modelId="{756242F4-305B-4C90-AC27-FD0BAEEF201F}" type="presParOf" srcId="{D5304BEC-047D-428F-B90D-9BA29E44812C}" destId="{EFFC3881-CBD7-4B21-BE76-86CBDF37DF80}" srcOrd="1" destOrd="0" presId="urn:microsoft.com/office/officeart/2005/8/layout/hierarchy4"/>
    <dgm:cxn modelId="{227D47D2-4425-4E69-8103-AE5D12EF9DC0}" type="presParOf" srcId="{0E79EDC3-B58E-4519-8D4A-FFC09C189A76}" destId="{828897AD-C83F-4152-8C1C-9FE765A6D762}" srcOrd="1" destOrd="0" presId="urn:microsoft.com/office/officeart/2005/8/layout/hierarchy4"/>
    <dgm:cxn modelId="{7E1872F0-C69C-4CBC-A1D3-DF10CAC57E15}" type="presParOf" srcId="{0E79EDC3-B58E-4519-8D4A-FFC09C189A76}" destId="{CC051851-0A50-4826-B925-DA50FAF2AFAF}" srcOrd="2" destOrd="0" presId="urn:microsoft.com/office/officeart/2005/8/layout/hierarchy4"/>
    <dgm:cxn modelId="{2F4CE81F-2A58-48BC-831B-2BA8B2C186C5}" type="presParOf" srcId="{CC051851-0A50-4826-B925-DA50FAF2AFAF}" destId="{4EC4E814-FFBB-4691-AABB-E91C195D7E32}" srcOrd="0" destOrd="0" presId="urn:microsoft.com/office/officeart/2005/8/layout/hierarchy4"/>
    <dgm:cxn modelId="{C2D05AB6-31F1-493E-85B7-A036A8630EAE}" type="presParOf" srcId="{CC051851-0A50-4826-B925-DA50FAF2AFAF}" destId="{FCAEA24F-2E51-4DA9-8C63-CFE72B4B9B26}" srcOrd="1" destOrd="0" presId="urn:microsoft.com/office/officeart/2005/8/layout/hierarchy4"/>
    <dgm:cxn modelId="{08074E85-BB19-4BD2-84E3-B86FB1B8E41D}" type="presParOf" srcId="{0E79EDC3-B58E-4519-8D4A-FFC09C189A76}" destId="{43343DC4-893C-4F2A-9AB7-4F3B4F14166A}" srcOrd="3" destOrd="0" presId="urn:microsoft.com/office/officeart/2005/8/layout/hierarchy4"/>
    <dgm:cxn modelId="{932F97FB-C221-4DD5-A2ED-94A668C01182}" type="presParOf" srcId="{0E79EDC3-B58E-4519-8D4A-FFC09C189A76}" destId="{2730FD13-D56F-4EC8-B30A-26A3BDCBF0F6}" srcOrd="4" destOrd="0" presId="urn:microsoft.com/office/officeart/2005/8/layout/hierarchy4"/>
    <dgm:cxn modelId="{5210ABD1-A362-4648-9990-22AAC4F7623A}" type="presParOf" srcId="{2730FD13-D56F-4EC8-B30A-26A3BDCBF0F6}" destId="{7B5F0B57-6931-46E3-BE8A-F53074FFD9D2}" srcOrd="0" destOrd="0" presId="urn:microsoft.com/office/officeart/2005/8/layout/hierarchy4"/>
    <dgm:cxn modelId="{DD28FC64-FE1B-479F-8A80-576EB449B0B9}" type="presParOf" srcId="{2730FD13-D56F-4EC8-B30A-26A3BDCBF0F6}" destId="{943ABE62-08FF-4367-9359-CDCC1811FDC9}" srcOrd="1" destOrd="0" presId="urn:microsoft.com/office/officeart/2005/8/layout/hierarchy4"/>
    <dgm:cxn modelId="{C1C7C11A-AAFD-447E-990F-073C3FBB40E0}" type="presParOf" srcId="{F32810FC-CEAA-4AFA-BE3D-DEF221FA7573}" destId="{50435BD0-0ABF-4EAF-90D7-22F1F997C1FE}" srcOrd="1" destOrd="0" presId="urn:microsoft.com/office/officeart/2005/8/layout/hierarchy4"/>
    <dgm:cxn modelId="{640BD316-301D-4F4A-96AC-E9B4AC2CA71F}" type="presParOf" srcId="{F32810FC-CEAA-4AFA-BE3D-DEF221FA7573}" destId="{AE20080D-AD1F-474E-B7B2-FEF1BE64A81E}" srcOrd="2" destOrd="0" presId="urn:microsoft.com/office/officeart/2005/8/layout/hierarchy4"/>
    <dgm:cxn modelId="{24627987-64E7-43A0-8703-27FBDFD63504}" type="presParOf" srcId="{AE20080D-AD1F-474E-B7B2-FEF1BE64A81E}" destId="{9D0FFBD6-A766-4D91-8C16-3FBA273A0695}" srcOrd="0" destOrd="0" presId="urn:microsoft.com/office/officeart/2005/8/layout/hierarchy4"/>
    <dgm:cxn modelId="{4623EF49-A843-4D49-A6D8-3F9203779D48}" type="presParOf" srcId="{AE20080D-AD1F-474E-B7B2-FEF1BE64A81E}" destId="{D16B07A5-FD40-470C-A281-B9158BADBBEB}" srcOrd="1" destOrd="0" presId="urn:microsoft.com/office/officeart/2005/8/layout/hierarchy4"/>
    <dgm:cxn modelId="{70F43857-EBFB-49F7-821D-5C33A3C07FA7}" type="presParOf" srcId="{AE20080D-AD1F-474E-B7B2-FEF1BE64A81E}" destId="{2AF93035-C771-41A8-8FDB-EB0950AF74F2}" srcOrd="2" destOrd="0" presId="urn:microsoft.com/office/officeart/2005/8/layout/hierarchy4"/>
    <dgm:cxn modelId="{09DE044A-7C76-4AE8-A9D7-624AF7280AAA}" type="presParOf" srcId="{2AF93035-C771-41A8-8FDB-EB0950AF74F2}" destId="{D2718002-C5AD-40E7-852B-B21E3023A510}" srcOrd="0" destOrd="0" presId="urn:microsoft.com/office/officeart/2005/8/layout/hierarchy4"/>
    <dgm:cxn modelId="{3A84A4B2-9430-454D-A442-ECACA3DEF4F8}" type="presParOf" srcId="{D2718002-C5AD-40E7-852B-B21E3023A510}" destId="{455D4360-62B7-4F72-B29C-689560438379}" srcOrd="0" destOrd="0" presId="urn:microsoft.com/office/officeart/2005/8/layout/hierarchy4"/>
    <dgm:cxn modelId="{C04616C6-C0AC-4C2F-BE12-8A376BAA63BF}" type="presParOf" srcId="{D2718002-C5AD-40E7-852B-B21E3023A510}" destId="{0D6DA4D2-475B-41AE-9285-D6C7F9E2799B}" srcOrd="1" destOrd="0" presId="urn:microsoft.com/office/officeart/2005/8/layout/hierarchy4"/>
    <dgm:cxn modelId="{7A02AEC5-1DBF-4D5D-AFEA-86089C579E88}" type="presParOf" srcId="{2AF93035-C771-41A8-8FDB-EB0950AF74F2}" destId="{2B9853CA-5936-4361-8DA7-9C7E1957319D}" srcOrd="1" destOrd="0" presId="urn:microsoft.com/office/officeart/2005/8/layout/hierarchy4"/>
    <dgm:cxn modelId="{3A69FB72-D5AB-40E7-A208-48477DC7EF44}" type="presParOf" srcId="{2AF93035-C771-41A8-8FDB-EB0950AF74F2}" destId="{D293BE83-2859-44EF-8A87-B272962C7E44}" srcOrd="2" destOrd="0" presId="urn:microsoft.com/office/officeart/2005/8/layout/hierarchy4"/>
    <dgm:cxn modelId="{7B854B01-7E93-4218-9153-E87C05845ADB}" type="presParOf" srcId="{D293BE83-2859-44EF-8A87-B272962C7E44}" destId="{A22593F2-2CA9-4D55-9A5D-067AE5E9DF0E}" srcOrd="0" destOrd="0" presId="urn:microsoft.com/office/officeart/2005/8/layout/hierarchy4"/>
    <dgm:cxn modelId="{5AA9E117-2FD1-4E15-90B7-A83D3A927C91}" type="presParOf" srcId="{D293BE83-2859-44EF-8A87-B272962C7E44}" destId="{3735A79B-98AA-4814-986F-ADB2BF4EA96D}" srcOrd="1" destOrd="0" presId="urn:microsoft.com/office/officeart/2005/8/layout/hierarchy4"/>
    <dgm:cxn modelId="{C481C116-D433-4E83-BC6E-A87AF7D3C183}" type="presParOf" srcId="{F32810FC-CEAA-4AFA-BE3D-DEF221FA7573}" destId="{4239B1D9-1D51-4827-8D75-72CEEE0572B6}" srcOrd="3" destOrd="0" presId="urn:microsoft.com/office/officeart/2005/8/layout/hierarchy4"/>
    <dgm:cxn modelId="{93A123D7-F89D-4486-85A8-BD02674D7ABC}" type="presParOf" srcId="{F32810FC-CEAA-4AFA-BE3D-DEF221FA7573}" destId="{9A25295B-0112-40C2-A52F-03BBCD5C053D}" srcOrd="4" destOrd="0" presId="urn:microsoft.com/office/officeart/2005/8/layout/hierarchy4"/>
    <dgm:cxn modelId="{65A6CA2C-CEE9-4096-8087-BE4DB1C77D57}" type="presParOf" srcId="{9A25295B-0112-40C2-A52F-03BBCD5C053D}" destId="{C919C1CC-4C47-4D84-9AF8-9CDFF34D0A5B}" srcOrd="0" destOrd="0" presId="urn:microsoft.com/office/officeart/2005/8/layout/hierarchy4"/>
    <dgm:cxn modelId="{BDD6B9FE-9499-49DC-896C-505C60994C19}" type="presParOf" srcId="{9A25295B-0112-40C2-A52F-03BBCD5C053D}" destId="{EB406B99-A0E1-4CD1-A3CF-E733E594AA1F}" srcOrd="1" destOrd="0" presId="urn:microsoft.com/office/officeart/2005/8/layout/hierarchy4"/>
    <dgm:cxn modelId="{E2A267F8-1F63-4789-B21D-B76DEFFCA0D8}" type="presParOf" srcId="{9A25295B-0112-40C2-A52F-03BBCD5C053D}" destId="{A47F7C90-A961-407A-BA3A-02CFE70E3D1D}" srcOrd="2" destOrd="0" presId="urn:microsoft.com/office/officeart/2005/8/layout/hierarchy4"/>
    <dgm:cxn modelId="{00E0067D-0D3B-49EE-A41D-82397B1CD459}" type="presParOf" srcId="{A47F7C90-A961-407A-BA3A-02CFE70E3D1D}" destId="{9BCEDF2D-EEE1-448C-B337-9468CEE8B86B}" srcOrd="0" destOrd="0" presId="urn:microsoft.com/office/officeart/2005/8/layout/hierarchy4"/>
    <dgm:cxn modelId="{B5479D30-6F54-4A7C-8EFB-720CC6B3C29D}" type="presParOf" srcId="{9BCEDF2D-EEE1-448C-B337-9468CEE8B86B}" destId="{24829026-D159-44D3-BBEC-1E092358F980}" srcOrd="0" destOrd="0" presId="urn:microsoft.com/office/officeart/2005/8/layout/hierarchy4"/>
    <dgm:cxn modelId="{3B019471-688D-41C3-9452-B3515CAAB87A}" type="presParOf" srcId="{9BCEDF2D-EEE1-448C-B337-9468CEE8B86B}" destId="{9955387B-0B7C-4083-92FC-13A2CC2BDEE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569925-C2C7-7A4F-8FB5-139713CBDA1B}" type="doc">
      <dgm:prSet loTypeId="urn:microsoft.com/office/officeart/2005/8/layout/pyramid1" loCatId="" qsTypeId="urn:microsoft.com/office/officeart/2005/8/quickstyle/simple4" qsCatId="simple" csTypeId="urn:microsoft.com/office/officeart/2005/8/colors/accent1_2" csCatId="accent1" phldr="1"/>
      <dgm:spPr/>
    </dgm:pt>
    <dgm:pt modelId="{7EB90AC6-0707-3D40-A944-4FE9E12AFBD8}">
      <dgm:prSet phldrT="[Text]"/>
      <dgm:spPr>
        <a:ln>
          <a:solidFill>
            <a:srgbClr val="FFFFFF"/>
          </a:solidFill>
        </a:ln>
      </dgm:spPr>
      <dgm:t>
        <a:bodyPr/>
        <a:lstStyle/>
        <a:p>
          <a:pPr rtl="0"/>
          <a:r>
            <a:rPr lang="en-US" dirty="0" smtClean="0">
              <a:solidFill>
                <a:srgbClr val="FFFFFF"/>
              </a:solidFill>
              <a:effectLst/>
            </a:rPr>
            <a:t>Student learning</a:t>
          </a:r>
          <a:endParaRPr lang="en-US" dirty="0">
            <a:solidFill>
              <a:srgbClr val="FFFFFF"/>
            </a:solidFill>
          </a:endParaRPr>
        </a:p>
      </dgm:t>
    </dgm:pt>
    <dgm:pt modelId="{31ACF4CB-32A1-3D48-862B-20380716256B}" type="parTrans" cxnId="{28633234-C139-1A43-A8F2-35F5FE3AD1EA}">
      <dgm:prSet/>
      <dgm:spPr/>
      <dgm:t>
        <a:bodyPr/>
        <a:lstStyle/>
        <a:p>
          <a:endParaRPr lang="en-US"/>
        </a:p>
      </dgm:t>
    </dgm:pt>
    <dgm:pt modelId="{5A0CF568-177C-C643-8028-C7E8D4DCAB0D}" type="sibTrans" cxnId="{28633234-C139-1A43-A8F2-35F5FE3AD1EA}">
      <dgm:prSet/>
      <dgm:spPr/>
      <dgm:t>
        <a:bodyPr/>
        <a:lstStyle/>
        <a:p>
          <a:endParaRPr lang="en-US"/>
        </a:p>
      </dgm:t>
    </dgm:pt>
    <dgm:pt modelId="{45500C73-0DD5-8641-814E-2F4506196283}">
      <dgm:prSet/>
      <dgm:spPr>
        <a:ln>
          <a:solidFill>
            <a:srgbClr val="FFFFFF"/>
          </a:solidFill>
        </a:ln>
      </dgm:spPr>
      <dgm:t>
        <a:bodyPr/>
        <a:lstStyle/>
        <a:p>
          <a:pPr rtl="0"/>
          <a:r>
            <a:rPr lang="en-US" dirty="0" smtClean="0">
              <a:solidFill>
                <a:srgbClr val="FFFFFF"/>
              </a:solidFill>
              <a:effectLst/>
            </a:rPr>
            <a:t>Faculty and staff</a:t>
          </a:r>
        </a:p>
      </dgm:t>
    </dgm:pt>
    <dgm:pt modelId="{14D63F1E-A956-0B45-BC8C-07E72D0BB8F5}" type="parTrans" cxnId="{AB33A6BA-E81D-EB4E-8235-2595CD0B1114}">
      <dgm:prSet/>
      <dgm:spPr/>
      <dgm:t>
        <a:bodyPr/>
        <a:lstStyle/>
        <a:p>
          <a:endParaRPr lang="en-US"/>
        </a:p>
      </dgm:t>
    </dgm:pt>
    <dgm:pt modelId="{BD5B63F6-24E2-CB4A-8BF7-1E3CB91B3A26}" type="sibTrans" cxnId="{AB33A6BA-E81D-EB4E-8235-2595CD0B1114}">
      <dgm:prSet/>
      <dgm:spPr/>
      <dgm:t>
        <a:bodyPr/>
        <a:lstStyle/>
        <a:p>
          <a:endParaRPr lang="en-US"/>
        </a:p>
      </dgm:t>
    </dgm:pt>
    <dgm:pt modelId="{650EEEC3-558D-F043-AD00-F33146A19BD9}">
      <dgm:prSet/>
      <dgm:spPr>
        <a:ln>
          <a:solidFill>
            <a:srgbClr val="FFFFFF"/>
          </a:solidFill>
        </a:ln>
      </dgm:spPr>
      <dgm:t>
        <a:bodyPr/>
        <a:lstStyle/>
        <a:p>
          <a:pPr rtl="0"/>
          <a:r>
            <a:rPr lang="en-US" dirty="0" smtClean="0">
              <a:solidFill>
                <a:srgbClr val="FFFFFF"/>
              </a:solidFill>
              <a:effectLst/>
            </a:rPr>
            <a:t>Programmatic connections</a:t>
          </a:r>
        </a:p>
      </dgm:t>
    </dgm:pt>
    <dgm:pt modelId="{347EE5CD-C1DF-8642-AB83-7510D45C3C22}" type="parTrans" cxnId="{DC21E444-B3FF-4740-8241-8F4C6393DD2B}">
      <dgm:prSet/>
      <dgm:spPr/>
      <dgm:t>
        <a:bodyPr/>
        <a:lstStyle/>
        <a:p>
          <a:endParaRPr lang="en-US"/>
        </a:p>
      </dgm:t>
    </dgm:pt>
    <dgm:pt modelId="{09A6E7B7-F460-E34E-B564-6BA7ACE872C0}" type="sibTrans" cxnId="{DC21E444-B3FF-4740-8241-8F4C6393DD2B}">
      <dgm:prSet/>
      <dgm:spPr/>
      <dgm:t>
        <a:bodyPr/>
        <a:lstStyle/>
        <a:p>
          <a:endParaRPr lang="en-US"/>
        </a:p>
      </dgm:t>
    </dgm:pt>
    <dgm:pt modelId="{8D50D77E-2B0C-064C-8AD6-56A188308E12}">
      <dgm:prSet/>
      <dgm:spPr>
        <a:ln>
          <a:solidFill>
            <a:srgbClr val="FFFFFF"/>
          </a:solidFill>
        </a:ln>
      </dgm:spPr>
      <dgm:t>
        <a:bodyPr/>
        <a:lstStyle/>
        <a:p>
          <a:pPr rtl="0"/>
          <a:r>
            <a:rPr lang="en-US" dirty="0" smtClean="0">
              <a:solidFill>
                <a:srgbClr val="FFFFFF"/>
              </a:solidFill>
              <a:effectLst/>
            </a:rPr>
            <a:t>Institutional needs &amp; support</a:t>
          </a:r>
        </a:p>
      </dgm:t>
    </dgm:pt>
    <dgm:pt modelId="{36E57CD0-D66D-A64D-BB47-32846B377FC9}" type="parTrans" cxnId="{6DDF9E2E-0DD6-2742-8459-A0AF80F5104A}">
      <dgm:prSet/>
      <dgm:spPr/>
      <dgm:t>
        <a:bodyPr/>
        <a:lstStyle/>
        <a:p>
          <a:endParaRPr lang="en-US"/>
        </a:p>
      </dgm:t>
    </dgm:pt>
    <dgm:pt modelId="{06662675-764C-CE43-82F8-1C2DFB9F6D0C}" type="sibTrans" cxnId="{6DDF9E2E-0DD6-2742-8459-A0AF80F5104A}">
      <dgm:prSet/>
      <dgm:spPr/>
      <dgm:t>
        <a:bodyPr/>
        <a:lstStyle/>
        <a:p>
          <a:endParaRPr lang="en-US"/>
        </a:p>
      </dgm:t>
    </dgm:pt>
    <dgm:pt modelId="{21B99D0B-89D8-C644-B5D9-6E0B55B837D6}" type="pres">
      <dgm:prSet presAssocID="{36569925-C2C7-7A4F-8FB5-139713CBDA1B}" presName="Name0" presStyleCnt="0">
        <dgm:presLayoutVars>
          <dgm:dir/>
          <dgm:animLvl val="lvl"/>
          <dgm:resizeHandles val="exact"/>
        </dgm:presLayoutVars>
      </dgm:prSet>
      <dgm:spPr/>
    </dgm:pt>
    <dgm:pt modelId="{5C205A2F-B1DA-0F4A-8ACC-FF6C1C5D28F6}" type="pres">
      <dgm:prSet presAssocID="{7EB90AC6-0707-3D40-A944-4FE9E12AFBD8}" presName="Name8" presStyleCnt="0"/>
      <dgm:spPr/>
    </dgm:pt>
    <dgm:pt modelId="{E6B3BBF3-CF7D-9046-901A-03C8C9679553}" type="pres">
      <dgm:prSet presAssocID="{7EB90AC6-0707-3D40-A944-4FE9E12AFBD8}" presName="level" presStyleLbl="node1" presStyleIdx="0" presStyleCnt="4">
        <dgm:presLayoutVars>
          <dgm:chMax val="1"/>
          <dgm:bulletEnabled val="1"/>
        </dgm:presLayoutVars>
      </dgm:prSet>
      <dgm:spPr/>
      <dgm:t>
        <a:bodyPr/>
        <a:lstStyle/>
        <a:p>
          <a:endParaRPr lang="en-US"/>
        </a:p>
      </dgm:t>
    </dgm:pt>
    <dgm:pt modelId="{0B89DE43-AEC2-624E-9B09-E41385BB74A3}" type="pres">
      <dgm:prSet presAssocID="{7EB90AC6-0707-3D40-A944-4FE9E12AFBD8}" presName="levelTx" presStyleLbl="revTx" presStyleIdx="0" presStyleCnt="0">
        <dgm:presLayoutVars>
          <dgm:chMax val="1"/>
          <dgm:bulletEnabled val="1"/>
        </dgm:presLayoutVars>
      </dgm:prSet>
      <dgm:spPr/>
      <dgm:t>
        <a:bodyPr/>
        <a:lstStyle/>
        <a:p>
          <a:endParaRPr lang="en-US"/>
        </a:p>
      </dgm:t>
    </dgm:pt>
    <dgm:pt modelId="{5D8A069A-DC6D-344F-AEA5-9008423EE4EE}" type="pres">
      <dgm:prSet presAssocID="{45500C73-0DD5-8641-814E-2F4506196283}" presName="Name8" presStyleCnt="0"/>
      <dgm:spPr/>
    </dgm:pt>
    <dgm:pt modelId="{B326B21B-4B06-6444-BD69-EF21DB5FC38A}" type="pres">
      <dgm:prSet presAssocID="{45500C73-0DD5-8641-814E-2F4506196283}" presName="level" presStyleLbl="node1" presStyleIdx="1" presStyleCnt="4" custLinFactNeighborY="3125">
        <dgm:presLayoutVars>
          <dgm:chMax val="1"/>
          <dgm:bulletEnabled val="1"/>
        </dgm:presLayoutVars>
      </dgm:prSet>
      <dgm:spPr/>
      <dgm:t>
        <a:bodyPr/>
        <a:lstStyle/>
        <a:p>
          <a:endParaRPr lang="en-US"/>
        </a:p>
      </dgm:t>
    </dgm:pt>
    <dgm:pt modelId="{DCC8B439-3FDF-E84A-83AD-BA2F9475A056}" type="pres">
      <dgm:prSet presAssocID="{45500C73-0DD5-8641-814E-2F4506196283}" presName="levelTx" presStyleLbl="revTx" presStyleIdx="0" presStyleCnt="0">
        <dgm:presLayoutVars>
          <dgm:chMax val="1"/>
          <dgm:bulletEnabled val="1"/>
        </dgm:presLayoutVars>
      </dgm:prSet>
      <dgm:spPr/>
      <dgm:t>
        <a:bodyPr/>
        <a:lstStyle/>
        <a:p>
          <a:endParaRPr lang="en-US"/>
        </a:p>
      </dgm:t>
    </dgm:pt>
    <dgm:pt modelId="{87297F5E-B594-4644-9BDB-EB0AE4D4A776}" type="pres">
      <dgm:prSet presAssocID="{650EEEC3-558D-F043-AD00-F33146A19BD9}" presName="Name8" presStyleCnt="0"/>
      <dgm:spPr/>
    </dgm:pt>
    <dgm:pt modelId="{A81E6144-6F59-2B46-9B66-5CE076884C85}" type="pres">
      <dgm:prSet presAssocID="{650EEEC3-558D-F043-AD00-F33146A19BD9}" presName="level" presStyleLbl="node1" presStyleIdx="2" presStyleCnt="4">
        <dgm:presLayoutVars>
          <dgm:chMax val="1"/>
          <dgm:bulletEnabled val="1"/>
        </dgm:presLayoutVars>
      </dgm:prSet>
      <dgm:spPr/>
      <dgm:t>
        <a:bodyPr/>
        <a:lstStyle/>
        <a:p>
          <a:endParaRPr lang="en-US"/>
        </a:p>
      </dgm:t>
    </dgm:pt>
    <dgm:pt modelId="{F062E2A7-F4CB-4D45-BD91-E53422C9507C}" type="pres">
      <dgm:prSet presAssocID="{650EEEC3-558D-F043-AD00-F33146A19BD9}" presName="levelTx" presStyleLbl="revTx" presStyleIdx="0" presStyleCnt="0">
        <dgm:presLayoutVars>
          <dgm:chMax val="1"/>
          <dgm:bulletEnabled val="1"/>
        </dgm:presLayoutVars>
      </dgm:prSet>
      <dgm:spPr/>
      <dgm:t>
        <a:bodyPr/>
        <a:lstStyle/>
        <a:p>
          <a:endParaRPr lang="en-US"/>
        </a:p>
      </dgm:t>
    </dgm:pt>
    <dgm:pt modelId="{D5FB4EF8-92E7-424E-A335-189BFA2C92ED}" type="pres">
      <dgm:prSet presAssocID="{8D50D77E-2B0C-064C-8AD6-56A188308E12}" presName="Name8" presStyleCnt="0"/>
      <dgm:spPr/>
    </dgm:pt>
    <dgm:pt modelId="{FBA2E26A-080A-2245-A3A3-610E32151F58}" type="pres">
      <dgm:prSet presAssocID="{8D50D77E-2B0C-064C-8AD6-56A188308E12}" presName="level" presStyleLbl="node1" presStyleIdx="3" presStyleCnt="4">
        <dgm:presLayoutVars>
          <dgm:chMax val="1"/>
          <dgm:bulletEnabled val="1"/>
        </dgm:presLayoutVars>
      </dgm:prSet>
      <dgm:spPr/>
      <dgm:t>
        <a:bodyPr/>
        <a:lstStyle/>
        <a:p>
          <a:endParaRPr lang="en-US"/>
        </a:p>
      </dgm:t>
    </dgm:pt>
    <dgm:pt modelId="{FB6E70CD-FA66-8C44-964A-2B3CF3D4EC72}" type="pres">
      <dgm:prSet presAssocID="{8D50D77E-2B0C-064C-8AD6-56A188308E12}" presName="levelTx" presStyleLbl="revTx" presStyleIdx="0" presStyleCnt="0">
        <dgm:presLayoutVars>
          <dgm:chMax val="1"/>
          <dgm:bulletEnabled val="1"/>
        </dgm:presLayoutVars>
      </dgm:prSet>
      <dgm:spPr/>
      <dgm:t>
        <a:bodyPr/>
        <a:lstStyle/>
        <a:p>
          <a:endParaRPr lang="en-US"/>
        </a:p>
      </dgm:t>
    </dgm:pt>
  </dgm:ptLst>
  <dgm:cxnLst>
    <dgm:cxn modelId="{2DE11CCF-DD53-B74C-A5DF-792CE23DE11D}" type="presOf" srcId="{36569925-C2C7-7A4F-8FB5-139713CBDA1B}" destId="{21B99D0B-89D8-C644-B5D9-6E0B55B837D6}" srcOrd="0" destOrd="0" presId="urn:microsoft.com/office/officeart/2005/8/layout/pyramid1"/>
    <dgm:cxn modelId="{DC21E444-B3FF-4740-8241-8F4C6393DD2B}" srcId="{36569925-C2C7-7A4F-8FB5-139713CBDA1B}" destId="{650EEEC3-558D-F043-AD00-F33146A19BD9}" srcOrd="2" destOrd="0" parTransId="{347EE5CD-C1DF-8642-AB83-7510D45C3C22}" sibTransId="{09A6E7B7-F460-E34E-B564-6BA7ACE872C0}"/>
    <dgm:cxn modelId="{20FD09AC-B100-9341-9014-20EAFEAC1924}" type="presOf" srcId="{8D50D77E-2B0C-064C-8AD6-56A188308E12}" destId="{FB6E70CD-FA66-8C44-964A-2B3CF3D4EC72}" srcOrd="1" destOrd="0" presId="urn:microsoft.com/office/officeart/2005/8/layout/pyramid1"/>
    <dgm:cxn modelId="{6A70E485-69AE-9F45-97C1-2B52DAA5AEF8}" type="presOf" srcId="{650EEEC3-558D-F043-AD00-F33146A19BD9}" destId="{F062E2A7-F4CB-4D45-BD91-E53422C9507C}" srcOrd="1" destOrd="0" presId="urn:microsoft.com/office/officeart/2005/8/layout/pyramid1"/>
    <dgm:cxn modelId="{6DDF9E2E-0DD6-2742-8459-A0AF80F5104A}" srcId="{36569925-C2C7-7A4F-8FB5-139713CBDA1B}" destId="{8D50D77E-2B0C-064C-8AD6-56A188308E12}" srcOrd="3" destOrd="0" parTransId="{36E57CD0-D66D-A64D-BB47-32846B377FC9}" sibTransId="{06662675-764C-CE43-82F8-1C2DFB9F6D0C}"/>
    <dgm:cxn modelId="{9EE94968-A0D2-D041-8AC1-CC83CFF5CA6E}" type="presOf" srcId="{8D50D77E-2B0C-064C-8AD6-56A188308E12}" destId="{FBA2E26A-080A-2245-A3A3-610E32151F58}" srcOrd="0" destOrd="0" presId="urn:microsoft.com/office/officeart/2005/8/layout/pyramid1"/>
    <dgm:cxn modelId="{6E3E2B2D-FFB5-B04A-907B-8E572FF78B7E}" type="presOf" srcId="{650EEEC3-558D-F043-AD00-F33146A19BD9}" destId="{A81E6144-6F59-2B46-9B66-5CE076884C85}" srcOrd="0" destOrd="0" presId="urn:microsoft.com/office/officeart/2005/8/layout/pyramid1"/>
    <dgm:cxn modelId="{595CA7B2-F822-B148-A0F2-12F5F36CFF19}" type="presOf" srcId="{45500C73-0DD5-8641-814E-2F4506196283}" destId="{DCC8B439-3FDF-E84A-83AD-BA2F9475A056}" srcOrd="1" destOrd="0" presId="urn:microsoft.com/office/officeart/2005/8/layout/pyramid1"/>
    <dgm:cxn modelId="{AB33A6BA-E81D-EB4E-8235-2595CD0B1114}" srcId="{36569925-C2C7-7A4F-8FB5-139713CBDA1B}" destId="{45500C73-0DD5-8641-814E-2F4506196283}" srcOrd="1" destOrd="0" parTransId="{14D63F1E-A956-0B45-BC8C-07E72D0BB8F5}" sibTransId="{BD5B63F6-24E2-CB4A-8BF7-1E3CB91B3A26}"/>
    <dgm:cxn modelId="{7CA6922B-EC86-004E-BDC8-C7B4247C6895}" type="presOf" srcId="{7EB90AC6-0707-3D40-A944-4FE9E12AFBD8}" destId="{E6B3BBF3-CF7D-9046-901A-03C8C9679553}" srcOrd="0" destOrd="0" presId="urn:microsoft.com/office/officeart/2005/8/layout/pyramid1"/>
    <dgm:cxn modelId="{28633234-C139-1A43-A8F2-35F5FE3AD1EA}" srcId="{36569925-C2C7-7A4F-8FB5-139713CBDA1B}" destId="{7EB90AC6-0707-3D40-A944-4FE9E12AFBD8}" srcOrd="0" destOrd="0" parTransId="{31ACF4CB-32A1-3D48-862B-20380716256B}" sibTransId="{5A0CF568-177C-C643-8028-C7E8D4DCAB0D}"/>
    <dgm:cxn modelId="{3FAADB53-1299-FF42-BB43-A3D0B27D2EE2}" type="presOf" srcId="{45500C73-0DD5-8641-814E-2F4506196283}" destId="{B326B21B-4B06-6444-BD69-EF21DB5FC38A}" srcOrd="0" destOrd="0" presId="urn:microsoft.com/office/officeart/2005/8/layout/pyramid1"/>
    <dgm:cxn modelId="{47077E36-03B0-9F42-9D1E-3D2D04E8663D}" type="presOf" srcId="{7EB90AC6-0707-3D40-A944-4FE9E12AFBD8}" destId="{0B89DE43-AEC2-624E-9B09-E41385BB74A3}" srcOrd="1" destOrd="0" presId="urn:microsoft.com/office/officeart/2005/8/layout/pyramid1"/>
    <dgm:cxn modelId="{2D4103E0-6A84-7E4C-A29B-95975E7A7576}" type="presParOf" srcId="{21B99D0B-89D8-C644-B5D9-6E0B55B837D6}" destId="{5C205A2F-B1DA-0F4A-8ACC-FF6C1C5D28F6}" srcOrd="0" destOrd="0" presId="urn:microsoft.com/office/officeart/2005/8/layout/pyramid1"/>
    <dgm:cxn modelId="{FF79BF0B-220E-9C44-B1D9-37D25EC7ED8F}" type="presParOf" srcId="{5C205A2F-B1DA-0F4A-8ACC-FF6C1C5D28F6}" destId="{E6B3BBF3-CF7D-9046-901A-03C8C9679553}" srcOrd="0" destOrd="0" presId="urn:microsoft.com/office/officeart/2005/8/layout/pyramid1"/>
    <dgm:cxn modelId="{43CF29A9-F161-A440-A27B-0D9A8CE4FDA5}" type="presParOf" srcId="{5C205A2F-B1DA-0F4A-8ACC-FF6C1C5D28F6}" destId="{0B89DE43-AEC2-624E-9B09-E41385BB74A3}" srcOrd="1" destOrd="0" presId="urn:microsoft.com/office/officeart/2005/8/layout/pyramid1"/>
    <dgm:cxn modelId="{EB0082FF-06BD-2446-93B8-28DD6A3BF4CD}" type="presParOf" srcId="{21B99D0B-89D8-C644-B5D9-6E0B55B837D6}" destId="{5D8A069A-DC6D-344F-AEA5-9008423EE4EE}" srcOrd="1" destOrd="0" presId="urn:microsoft.com/office/officeart/2005/8/layout/pyramid1"/>
    <dgm:cxn modelId="{66D1BBA6-05F2-D047-B20B-356B8B221921}" type="presParOf" srcId="{5D8A069A-DC6D-344F-AEA5-9008423EE4EE}" destId="{B326B21B-4B06-6444-BD69-EF21DB5FC38A}" srcOrd="0" destOrd="0" presId="urn:microsoft.com/office/officeart/2005/8/layout/pyramid1"/>
    <dgm:cxn modelId="{F797C5B5-5481-D743-AF1E-8A219E3CC43C}" type="presParOf" srcId="{5D8A069A-DC6D-344F-AEA5-9008423EE4EE}" destId="{DCC8B439-3FDF-E84A-83AD-BA2F9475A056}" srcOrd="1" destOrd="0" presId="urn:microsoft.com/office/officeart/2005/8/layout/pyramid1"/>
    <dgm:cxn modelId="{989768E3-4E29-3543-BF0F-904EA63AC9D3}" type="presParOf" srcId="{21B99D0B-89D8-C644-B5D9-6E0B55B837D6}" destId="{87297F5E-B594-4644-9BDB-EB0AE4D4A776}" srcOrd="2" destOrd="0" presId="urn:microsoft.com/office/officeart/2005/8/layout/pyramid1"/>
    <dgm:cxn modelId="{A1918B35-7403-A44B-BBF5-B339ADA8C143}" type="presParOf" srcId="{87297F5E-B594-4644-9BDB-EB0AE4D4A776}" destId="{A81E6144-6F59-2B46-9B66-5CE076884C85}" srcOrd="0" destOrd="0" presId="urn:microsoft.com/office/officeart/2005/8/layout/pyramid1"/>
    <dgm:cxn modelId="{B6C3339E-5CC2-2C46-A66C-216BCD58FA08}" type="presParOf" srcId="{87297F5E-B594-4644-9BDB-EB0AE4D4A776}" destId="{F062E2A7-F4CB-4D45-BD91-E53422C9507C}" srcOrd="1" destOrd="0" presId="urn:microsoft.com/office/officeart/2005/8/layout/pyramid1"/>
    <dgm:cxn modelId="{B8BAE48B-F71C-CD41-9CEE-8F06CBF48302}" type="presParOf" srcId="{21B99D0B-89D8-C644-B5D9-6E0B55B837D6}" destId="{D5FB4EF8-92E7-424E-A335-189BFA2C92ED}" srcOrd="3" destOrd="0" presId="urn:microsoft.com/office/officeart/2005/8/layout/pyramid1"/>
    <dgm:cxn modelId="{EF890FD1-96BC-6C4C-85CB-53E5EB6252FA}" type="presParOf" srcId="{D5FB4EF8-92E7-424E-A335-189BFA2C92ED}" destId="{FBA2E26A-080A-2245-A3A3-610E32151F58}" srcOrd="0" destOrd="0" presId="urn:microsoft.com/office/officeart/2005/8/layout/pyramid1"/>
    <dgm:cxn modelId="{745888C0-C2EF-B948-A3FD-7195EC578644}" type="presParOf" srcId="{D5FB4EF8-92E7-424E-A335-189BFA2C92ED}" destId="{FB6E70CD-FA66-8C44-964A-2B3CF3D4EC7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C6FAC-0148-4589-BD8E-FDADB2D1F189}">
      <dsp:nvSpPr>
        <dsp:cNvPr id="0" name=""/>
        <dsp:cNvSpPr/>
      </dsp:nvSpPr>
      <dsp:spPr>
        <a:xfrm>
          <a:off x="4615" y="1641"/>
          <a:ext cx="7707605"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Collection</a:t>
          </a:r>
          <a:endParaRPr lang="en-US" sz="5800" kern="1200" dirty="0"/>
        </a:p>
      </dsp:txBody>
      <dsp:txXfrm>
        <a:off x="43611" y="40637"/>
        <a:ext cx="7629613" cy="1253424"/>
      </dsp:txXfrm>
    </dsp:sp>
    <dsp:sp modelId="{108BA672-5630-49AD-B253-CDCFF3A3E749}">
      <dsp:nvSpPr>
        <dsp:cNvPr id="0" name=""/>
        <dsp:cNvSpPr/>
      </dsp:nvSpPr>
      <dsp:spPr>
        <a:xfrm>
          <a:off x="4615" y="1467891"/>
          <a:ext cx="3776653"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Page 1</a:t>
          </a:r>
          <a:endParaRPr lang="en-US" sz="3000" kern="1200" dirty="0"/>
        </a:p>
      </dsp:txBody>
      <dsp:txXfrm>
        <a:off x="43611" y="1506887"/>
        <a:ext cx="3698661" cy="1253424"/>
      </dsp:txXfrm>
    </dsp:sp>
    <dsp:sp modelId="{82F81E0C-3BAC-40CE-8219-945994BF6669}">
      <dsp:nvSpPr>
        <dsp:cNvPr id="0" name=""/>
        <dsp:cNvSpPr/>
      </dsp:nvSpPr>
      <dsp:spPr>
        <a:xfrm>
          <a:off x="4615" y="2934141"/>
          <a:ext cx="1224595"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Artifact 1</a:t>
          </a:r>
          <a:endParaRPr lang="en-US" sz="2100" kern="1200" dirty="0"/>
        </a:p>
      </dsp:txBody>
      <dsp:txXfrm>
        <a:off x="40482" y="2970008"/>
        <a:ext cx="1152861" cy="1259682"/>
      </dsp:txXfrm>
    </dsp:sp>
    <dsp:sp modelId="{4EC4E814-FFBB-4691-AABB-E91C195D7E32}">
      <dsp:nvSpPr>
        <dsp:cNvPr id="0" name=""/>
        <dsp:cNvSpPr/>
      </dsp:nvSpPr>
      <dsp:spPr>
        <a:xfrm>
          <a:off x="1280644" y="2934141"/>
          <a:ext cx="1224595"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Artifact 2</a:t>
          </a:r>
          <a:endParaRPr lang="en-US" sz="2100" kern="1200" dirty="0"/>
        </a:p>
      </dsp:txBody>
      <dsp:txXfrm>
        <a:off x="1316511" y="2970008"/>
        <a:ext cx="1152861" cy="1259682"/>
      </dsp:txXfrm>
    </dsp:sp>
    <dsp:sp modelId="{7B5F0B57-6931-46E3-BE8A-F53074FFD9D2}">
      <dsp:nvSpPr>
        <dsp:cNvPr id="0" name=""/>
        <dsp:cNvSpPr/>
      </dsp:nvSpPr>
      <dsp:spPr>
        <a:xfrm>
          <a:off x="2556673" y="2934141"/>
          <a:ext cx="1224595"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Artifact 3</a:t>
          </a:r>
          <a:endParaRPr lang="en-US" sz="2100" kern="1200" dirty="0"/>
        </a:p>
      </dsp:txBody>
      <dsp:txXfrm>
        <a:off x="2592540" y="2970008"/>
        <a:ext cx="1152861" cy="1259682"/>
      </dsp:txXfrm>
    </dsp:sp>
    <dsp:sp modelId="{9D0FFBD6-A766-4D91-8C16-3FBA273A0695}">
      <dsp:nvSpPr>
        <dsp:cNvPr id="0" name=""/>
        <dsp:cNvSpPr/>
      </dsp:nvSpPr>
      <dsp:spPr>
        <a:xfrm>
          <a:off x="3884135" y="1467891"/>
          <a:ext cx="2500624"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Page 2</a:t>
          </a:r>
          <a:endParaRPr lang="en-US" sz="3000" kern="1200" dirty="0"/>
        </a:p>
      </dsp:txBody>
      <dsp:txXfrm>
        <a:off x="3923131" y="1506887"/>
        <a:ext cx="2422632" cy="1253424"/>
      </dsp:txXfrm>
    </dsp:sp>
    <dsp:sp modelId="{455D4360-62B7-4F72-B29C-689560438379}">
      <dsp:nvSpPr>
        <dsp:cNvPr id="0" name=""/>
        <dsp:cNvSpPr/>
      </dsp:nvSpPr>
      <dsp:spPr>
        <a:xfrm>
          <a:off x="3884135" y="2934141"/>
          <a:ext cx="1224595"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Artifact 4</a:t>
          </a:r>
          <a:endParaRPr lang="en-US" sz="2100" kern="1200" dirty="0"/>
        </a:p>
      </dsp:txBody>
      <dsp:txXfrm>
        <a:off x="3920002" y="2970008"/>
        <a:ext cx="1152861" cy="1259682"/>
      </dsp:txXfrm>
    </dsp:sp>
    <dsp:sp modelId="{A22593F2-2CA9-4D55-9A5D-067AE5E9DF0E}">
      <dsp:nvSpPr>
        <dsp:cNvPr id="0" name=""/>
        <dsp:cNvSpPr/>
      </dsp:nvSpPr>
      <dsp:spPr>
        <a:xfrm>
          <a:off x="5160163" y="2934141"/>
          <a:ext cx="1224595"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Artifact 5</a:t>
          </a:r>
          <a:endParaRPr lang="en-US" sz="2100" kern="1200" dirty="0"/>
        </a:p>
      </dsp:txBody>
      <dsp:txXfrm>
        <a:off x="5196030" y="2970008"/>
        <a:ext cx="1152861" cy="1259682"/>
      </dsp:txXfrm>
    </dsp:sp>
    <dsp:sp modelId="{C919C1CC-4C47-4D84-9AF8-9CDFF34D0A5B}">
      <dsp:nvSpPr>
        <dsp:cNvPr id="0" name=""/>
        <dsp:cNvSpPr/>
      </dsp:nvSpPr>
      <dsp:spPr>
        <a:xfrm>
          <a:off x="6487625" y="1467891"/>
          <a:ext cx="1224595"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Page 3</a:t>
          </a:r>
          <a:endParaRPr lang="en-US" sz="3000" kern="1200" dirty="0"/>
        </a:p>
      </dsp:txBody>
      <dsp:txXfrm>
        <a:off x="6523492" y="1503758"/>
        <a:ext cx="1152861" cy="1259682"/>
      </dsp:txXfrm>
    </dsp:sp>
    <dsp:sp modelId="{24829026-D159-44D3-BBEC-1E092358F980}">
      <dsp:nvSpPr>
        <dsp:cNvPr id="0" name=""/>
        <dsp:cNvSpPr/>
      </dsp:nvSpPr>
      <dsp:spPr>
        <a:xfrm>
          <a:off x="6487625" y="2934141"/>
          <a:ext cx="1224595" cy="1331416"/>
        </a:xfrm>
        <a:prstGeom prst="roundRect">
          <a:avLst>
            <a:gd name="adj" fmla="val 10000"/>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Artifact 6</a:t>
          </a:r>
          <a:endParaRPr lang="en-US" sz="2100" kern="1200" dirty="0"/>
        </a:p>
      </dsp:txBody>
      <dsp:txXfrm>
        <a:off x="6523492" y="2970008"/>
        <a:ext cx="1152861" cy="1259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3BBF3-CF7D-9046-901A-03C8C9679553}">
      <dsp:nvSpPr>
        <dsp:cNvPr id="0" name=""/>
        <dsp:cNvSpPr/>
      </dsp:nvSpPr>
      <dsp:spPr>
        <a:xfrm>
          <a:off x="2286000" y="0"/>
          <a:ext cx="1524000" cy="1016000"/>
        </a:xfrm>
        <a:prstGeom prst="trapezoid">
          <a:avLst>
            <a:gd name="adj" fmla="val 75000"/>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solidFill>
            <a:srgbClr val="FFFFFF"/>
          </a:solid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solidFill>
                <a:srgbClr val="FFFFFF"/>
              </a:solidFill>
              <a:effectLst/>
            </a:rPr>
            <a:t>Student learning</a:t>
          </a:r>
          <a:endParaRPr lang="en-US" sz="2800" kern="1200" dirty="0">
            <a:solidFill>
              <a:srgbClr val="FFFFFF"/>
            </a:solidFill>
          </a:endParaRPr>
        </a:p>
      </dsp:txBody>
      <dsp:txXfrm>
        <a:off x="2286000" y="0"/>
        <a:ext cx="1524000" cy="1016000"/>
      </dsp:txXfrm>
    </dsp:sp>
    <dsp:sp modelId="{B326B21B-4B06-6444-BD69-EF21DB5FC38A}">
      <dsp:nvSpPr>
        <dsp:cNvPr id="0" name=""/>
        <dsp:cNvSpPr/>
      </dsp:nvSpPr>
      <dsp:spPr>
        <a:xfrm>
          <a:off x="1524000" y="1047749"/>
          <a:ext cx="3048000" cy="1016000"/>
        </a:xfrm>
        <a:prstGeom prst="trapezoid">
          <a:avLst>
            <a:gd name="adj" fmla="val 75000"/>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solidFill>
            <a:srgbClr val="FFFFFF"/>
          </a:solid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solidFill>
                <a:srgbClr val="FFFFFF"/>
              </a:solidFill>
              <a:effectLst/>
            </a:rPr>
            <a:t>Faculty and staff</a:t>
          </a:r>
        </a:p>
      </dsp:txBody>
      <dsp:txXfrm>
        <a:off x="2057400" y="1047749"/>
        <a:ext cx="1981200" cy="1016000"/>
      </dsp:txXfrm>
    </dsp:sp>
    <dsp:sp modelId="{A81E6144-6F59-2B46-9B66-5CE076884C85}">
      <dsp:nvSpPr>
        <dsp:cNvPr id="0" name=""/>
        <dsp:cNvSpPr/>
      </dsp:nvSpPr>
      <dsp:spPr>
        <a:xfrm>
          <a:off x="762000" y="2031999"/>
          <a:ext cx="4572000" cy="1016000"/>
        </a:xfrm>
        <a:prstGeom prst="trapezoid">
          <a:avLst>
            <a:gd name="adj" fmla="val 75000"/>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solidFill>
            <a:srgbClr val="FFFFFF"/>
          </a:solid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solidFill>
                <a:srgbClr val="FFFFFF"/>
              </a:solidFill>
              <a:effectLst/>
            </a:rPr>
            <a:t>Programmatic connections</a:t>
          </a:r>
        </a:p>
      </dsp:txBody>
      <dsp:txXfrm>
        <a:off x="1562100" y="2031999"/>
        <a:ext cx="2971800" cy="1016000"/>
      </dsp:txXfrm>
    </dsp:sp>
    <dsp:sp modelId="{FBA2E26A-080A-2245-A3A3-610E32151F58}">
      <dsp:nvSpPr>
        <dsp:cNvPr id="0" name=""/>
        <dsp:cNvSpPr/>
      </dsp:nvSpPr>
      <dsp:spPr>
        <a:xfrm>
          <a:off x="0" y="3047999"/>
          <a:ext cx="6096000" cy="1016000"/>
        </a:xfrm>
        <a:prstGeom prst="trapezoid">
          <a:avLst>
            <a:gd name="adj" fmla="val 75000"/>
          </a:avLst>
        </a:prstGeom>
        <a:gradFill rotWithShape="0">
          <a:gsLst>
            <a:gs pos="0">
              <a:schemeClr val="accent1">
                <a:hueOff val="0"/>
                <a:satOff val="0"/>
                <a:lumOff val="0"/>
                <a:alphaOff val="0"/>
                <a:shade val="30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4400000" scaled="1"/>
        </a:gradFill>
        <a:ln>
          <a:solidFill>
            <a:srgbClr val="FFFFFF"/>
          </a:solid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solidFill>
                <a:srgbClr val="FFFFFF"/>
              </a:solidFill>
              <a:effectLst/>
            </a:rPr>
            <a:t>Institutional needs &amp; support</a:t>
          </a:r>
        </a:p>
      </dsp:txBody>
      <dsp:txXfrm>
        <a:off x="1066799" y="3047999"/>
        <a:ext cx="396240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B3B759-2C63-468F-8D4E-F44D9A92D92F}" type="datetimeFigureOut">
              <a:rPr lang="en-US" smtClean="0"/>
              <a:pPr/>
              <a:t>8/6/13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9FF08-FF76-4533-AFD1-03448A6ADE0A}" type="slidenum">
              <a:rPr lang="en-US" smtClean="0"/>
              <a:pPr/>
              <a:t>‹#›</a:t>
            </a:fld>
            <a:endParaRPr lang="en-US"/>
          </a:p>
        </p:txBody>
      </p:sp>
    </p:spTree>
    <p:extLst>
      <p:ext uri="{BB962C8B-B14F-4D97-AF65-F5344CB8AC3E}">
        <p14:creationId xmlns:p14="http://schemas.microsoft.com/office/powerpoint/2010/main" val="268671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present this information, and conclude with a</a:t>
            </a:r>
            <a:r>
              <a:rPr lang="en-US" baseline="0" dirty="0" smtClean="0"/>
              <a:t> demonstration of redacted ePortfolios from students who granted </a:t>
            </a:r>
            <a:r>
              <a:rPr lang="en-US" baseline="0" smtClean="0"/>
              <a:t>me written </a:t>
            </a:r>
            <a:r>
              <a:rPr lang="en-US" baseline="0" dirty="0" smtClean="0"/>
              <a:t>permission to demonstrate their ePortfolios. I remember how frustrated I was, to not be able to see representative ePortfolios, when  I first started out.</a:t>
            </a:r>
          </a:p>
          <a:p>
            <a:r>
              <a:rPr lang="en-US" baseline="0" dirty="0" smtClean="0"/>
              <a:t>The presentations here are almost all only 25 minutes, little time for interactivity.</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3</a:t>
            </a:fld>
            <a:endParaRPr lang="en-US"/>
          </a:p>
        </p:txBody>
      </p:sp>
    </p:spTree>
    <p:extLst>
      <p:ext uri="{BB962C8B-B14F-4D97-AF65-F5344CB8AC3E}">
        <p14:creationId xmlns:p14="http://schemas.microsoft.com/office/powerpoint/2010/main" val="2682995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classes will use </a:t>
            </a:r>
            <a:r>
              <a:rPr lang="en-US" dirty="0" err="1" smtClean="0"/>
              <a:t>eP</a:t>
            </a:r>
            <a:r>
              <a:rPr lang="en-US" dirty="0" smtClean="0"/>
              <a:t>. In fact, most will not, at least not in the </a:t>
            </a:r>
            <a:r>
              <a:rPr lang="en-US" dirty="0" err="1" smtClean="0"/>
              <a:t>beginning.Co</a:t>
            </a:r>
            <a:r>
              <a:rPr lang="en-US" dirty="0" smtClean="0"/>
              <a:t>-curricular entities are a great potential users of </a:t>
            </a:r>
            <a:r>
              <a:rPr lang="en-US" dirty="0" err="1" smtClean="0"/>
              <a:t>ePortfolios</a:t>
            </a:r>
            <a:r>
              <a:rPr lang="en-US" dirty="0" smtClean="0"/>
              <a:t>, and should be considered as part of the assessment process.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15</a:t>
            </a:fld>
            <a:endParaRPr lang="en-US"/>
          </a:p>
        </p:txBody>
      </p:sp>
    </p:spTree>
    <p:extLst>
      <p:ext uri="{BB962C8B-B14F-4D97-AF65-F5344CB8AC3E}">
        <p14:creationId xmlns:p14="http://schemas.microsoft.com/office/powerpoint/2010/main" val="1273992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may be directed, requested, or volunteer to copy the best of their work into </a:t>
            </a:r>
            <a:r>
              <a:rPr lang="en-US" dirty="0" err="1" smtClean="0"/>
              <a:t>theoir</a:t>
            </a:r>
            <a:r>
              <a:rPr lang="en-US" dirty="0" smtClean="0"/>
              <a:t> professional collection. Ultimately,  the </a:t>
            </a:r>
            <a:r>
              <a:rPr lang="en-US" dirty="0" err="1" smtClean="0"/>
              <a:t>eP</a:t>
            </a:r>
            <a:r>
              <a:rPr lang="en-US" dirty="0" smtClean="0"/>
              <a:t> belongs to them.</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16</a:t>
            </a:fld>
            <a:endParaRPr lang="en-US"/>
          </a:p>
        </p:txBody>
      </p:sp>
    </p:spTree>
    <p:extLst>
      <p:ext uri="{BB962C8B-B14F-4D97-AF65-F5344CB8AC3E}">
        <p14:creationId xmlns:p14="http://schemas.microsoft.com/office/powerpoint/2010/main" val="1273992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great tradition of my favorite instructional and theoretical models, cyclical information flows in a clockwise fashion. Here is the Morrison, Ross, and Kemp model of instructional Design.</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Important to the concept of co-curricular learning,</a:t>
            </a:r>
            <a:r>
              <a:rPr lang="en-US" baseline="0" dirty="0" smtClean="0"/>
              <a:t> and enabled by </a:t>
            </a:r>
            <a:r>
              <a:rPr lang="en-US" baseline="0" dirty="0" err="1" smtClean="0"/>
              <a:t>eP</a:t>
            </a:r>
            <a:r>
              <a:rPr lang="en-US" baseline="0" dirty="0" smtClean="0"/>
              <a:t>, Kolb’s Experiential Learning model is presented here.</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perhaps the greatest influence, is the game of Monopoly.</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a:t>
            </a:r>
            <a:r>
              <a:rPr lang="en-US" baseline="0" dirty="0" smtClean="0"/>
              <a:t> it might seem a bit trite, it is an easily understandable framework, using a mnemonic familiar to most stakeholders.</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Helen Chen and</a:t>
            </a:r>
            <a:r>
              <a:rPr lang="en-US" baseline="0" dirty="0" smtClean="0"/>
              <a:t> Tracy Penny-Light state that identification of stakeholders, and identifying their needs can help win support for ePortfolios (Chen &amp; Penny-Light, 2010, p. 10).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Knight, </a:t>
            </a:r>
            <a:r>
              <a:rPr lang="en-US" dirty="0" err="1" smtClean="0"/>
              <a:t>Hakel</a:t>
            </a:r>
            <a:r>
              <a:rPr lang="en-US" dirty="0" smtClean="0"/>
              <a:t>, and </a:t>
            </a:r>
            <a:r>
              <a:rPr lang="en-US" dirty="0" err="1" smtClean="0"/>
              <a:t>Gromko</a:t>
            </a:r>
            <a:r>
              <a:rPr lang="en-US" dirty="0" smtClean="0"/>
              <a:t> (2008) provide a lot of evidence that “</a:t>
            </a:r>
            <a:r>
              <a:rPr lang="en-US" sz="1200" b="0" i="0" u="none" strike="noStrike" kern="1200" baseline="0" dirty="0" smtClean="0">
                <a:solidFill>
                  <a:schemeClr val="tx1"/>
                </a:solidFill>
                <a:latin typeface="+mn-lt"/>
                <a:ea typeface="+mn-ea"/>
                <a:cs typeface="+mn-cs"/>
              </a:rPr>
              <a:t>Members of the public, employers, and legislators are concerned with the perceived lack of attention that faculty give to undergraduate learning” (p. 1). </a:t>
            </a:r>
            <a:endParaRPr lang="en-US" dirty="0" smtClean="0"/>
          </a:p>
          <a:p>
            <a:r>
              <a:rPr lang="en-US" baseline="0" dirty="0" smtClean="0"/>
              <a:t>Yet, after Gail Ring was charged with the implementation of institution-wide ePortfolios at Clemson, she noted that key faculty and staff were disinterested, despite the institutional mandate (</a:t>
            </a:r>
            <a:r>
              <a:rPr lang="en-US" baseline="0" dirty="0" err="1" smtClean="0"/>
              <a:t>Schaffhauser</a:t>
            </a:r>
            <a:r>
              <a:rPr lang="en-US" baseline="0" dirty="0" smtClean="0"/>
              <a:t>, 2010, p. 33).</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24</a:t>
            </a:fld>
            <a:endParaRPr lang="en-US"/>
          </a:p>
        </p:txBody>
      </p:sp>
    </p:spTree>
    <p:extLst>
      <p:ext uri="{BB962C8B-B14F-4D97-AF65-F5344CB8AC3E}">
        <p14:creationId xmlns:p14="http://schemas.microsoft.com/office/powerpoint/2010/main" val="2555026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a:t>
            </a:r>
            <a:r>
              <a:rPr lang="en-US" baseline="0" dirty="0" smtClean="0"/>
              <a:t> Roger Kaufman’s (2001) Organizational Elements Model, we can try to align the stakeholders with they typical orientation of ePortfolios. Unless an institution understands the potential of all types of ePortfolios, and fully supports them down to the faculty/staff level, and incorporates them into its culture, success is likely to be haphazard.</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25</a:t>
            </a:fld>
            <a:endParaRPr lang="en-US"/>
          </a:p>
        </p:txBody>
      </p:sp>
    </p:spTree>
    <p:extLst>
      <p:ext uri="{BB962C8B-B14F-4D97-AF65-F5344CB8AC3E}">
        <p14:creationId xmlns:p14="http://schemas.microsoft.com/office/powerpoint/2010/main" val="1137640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presume the audience for this session is mostly composed of people relatively new to </a:t>
            </a:r>
            <a:r>
              <a:rPr lang="en-US" dirty="0" err="1" smtClean="0"/>
              <a:t>ePortfolios</a:t>
            </a:r>
            <a:r>
              <a:rPr lang="en-US" dirty="0" smtClean="0"/>
              <a:t>. If you already know this stuff,</a:t>
            </a:r>
            <a:r>
              <a:rPr lang="en-US" baseline="0" dirty="0" smtClean="0"/>
              <a:t> please bear with me.</a:t>
            </a:r>
            <a:endParaRPr lang="en-US"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ongoing “Making Connections” project led by Brett </a:t>
            </a:r>
            <a:r>
              <a:rPr lang="en-US" baseline="0" dirty="0" err="1" smtClean="0"/>
              <a:t>Eynon</a:t>
            </a:r>
            <a:r>
              <a:rPr lang="en-US" baseline="0" dirty="0" smtClean="0"/>
              <a:t> (Bass, 2011; Making Connections, 2013) prioritized the elements of successful ePortfolio implementation, with student learning as the greatest priority.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Notice that the pyramid, is contained in the lowest level of the Stakeholder/Orientation list.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not a problem, as long as the institution’s mission and activities support the concept that student learning is the highest priority.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26</a:t>
            </a:fld>
            <a:endParaRPr lang="en-US"/>
          </a:p>
        </p:txBody>
      </p:sp>
    </p:spTree>
    <p:extLst>
      <p:ext uri="{BB962C8B-B14F-4D97-AF65-F5344CB8AC3E}">
        <p14:creationId xmlns:p14="http://schemas.microsoft.com/office/powerpoint/2010/main" val="1137640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Societal concern about the quality of higher education probably precipitates assessment-driven ePortfolios, as a quantifiable accountability tool.</a:t>
            </a:r>
          </a:p>
          <a:p>
            <a:r>
              <a:rPr lang="en-US" sz="1200" b="0" i="0" u="none" strike="noStrike" kern="1200" baseline="0" dirty="0" smtClean="0">
                <a:solidFill>
                  <a:schemeClr val="tx1"/>
                </a:solidFill>
                <a:latin typeface="+mn-lt"/>
                <a:ea typeface="+mn-ea"/>
                <a:cs typeface="+mn-cs"/>
              </a:rPr>
              <a:t>Chinese-born Education Researcher Yong Zhao asserts that in its quest for universal accountability, the U.S. education system is transforming itself from a producer of independent thinkers and entrepreneurs into a system that produces skilled workers competing with outsourced cheap labor from around the </a:t>
            </a:r>
            <a:r>
              <a:rPr lang="en-US" sz="1200" b="0" i="0" u="none" strike="noStrike" kern="1200" baseline="0" dirty="0" smtClean="0">
                <a:solidFill>
                  <a:schemeClr val="tx1"/>
                </a:solidFill>
                <a:latin typeface="+mn-lt"/>
                <a:ea typeface="+mn-ea"/>
                <a:cs typeface="+mn-cs"/>
              </a:rPr>
              <a:t>world (Pierce, 2013).</a:t>
            </a:r>
          </a:p>
          <a:p>
            <a:r>
              <a:rPr lang="en-US" sz="1200" b="0" i="0" u="none" strike="noStrike" kern="1200" baseline="0" dirty="0" err="1" smtClean="0">
                <a:solidFill>
                  <a:schemeClr val="tx1"/>
                </a:solidFill>
                <a:latin typeface="+mn-lt"/>
                <a:ea typeface="+mn-ea"/>
                <a:cs typeface="+mn-cs"/>
              </a:rPr>
              <a:t>Ewell</a:t>
            </a:r>
            <a:r>
              <a:rPr lang="en-US"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(2002) states that current assessment efforts generally have a wide but shallow scope, resulting in a waste of </a:t>
            </a:r>
            <a:r>
              <a:rPr lang="en-US" sz="1200" b="0" i="0" u="none" strike="noStrike" kern="1200" baseline="0" dirty="0" smtClean="0">
                <a:solidFill>
                  <a:schemeClr val="tx1"/>
                </a:solidFill>
                <a:latin typeface="+mn-lt"/>
                <a:ea typeface="+mn-ea"/>
                <a:cs typeface="+mn-cs"/>
              </a:rPr>
              <a:t>energy and effort. </a:t>
            </a:r>
            <a:r>
              <a:rPr lang="en-US" sz="1200" b="0" i="0" u="none" strike="noStrike" kern="1200" baseline="0" dirty="0" smtClean="0">
                <a:solidFill>
                  <a:schemeClr val="tx1"/>
                </a:solidFill>
                <a:latin typeface="+mn-lt"/>
                <a:ea typeface="+mn-ea"/>
                <a:cs typeface="+mn-cs"/>
              </a:rPr>
              <a:t>He questions the current popular motivations for institutional assessment, stating that such efforts ultimately have little positive impact on education.</a:t>
            </a:r>
          </a:p>
          <a:p>
            <a:r>
              <a:rPr lang="en-US" sz="1200" b="0" i="0" u="none" strike="noStrike" kern="1200" baseline="0" dirty="0" smtClean="0">
                <a:solidFill>
                  <a:schemeClr val="tx1"/>
                </a:solidFill>
                <a:latin typeface="+mn-lt"/>
                <a:ea typeface="+mn-ea"/>
                <a:cs typeface="+mn-cs"/>
              </a:rPr>
              <a:t>The first motivation here is relatively easy for institutions, but really have little societal impact. The second and third motivations are more expensive, but result in high-impact practices, that positively affect society, customers, the institution, and its constituent members.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27</a:t>
            </a:fld>
            <a:endParaRPr lang="en-US"/>
          </a:p>
        </p:txBody>
      </p:sp>
    </p:spTree>
    <p:extLst>
      <p:ext uri="{BB962C8B-B14F-4D97-AF65-F5344CB8AC3E}">
        <p14:creationId xmlns:p14="http://schemas.microsoft.com/office/powerpoint/2010/main" val="549549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AAC&amp;U sponsored a study (Hart Research Associates, 2013), that showed</a:t>
            </a:r>
            <a:r>
              <a:rPr lang="en-US" baseline="0" dirty="0" smtClean="0"/>
              <a:t> strong employer interest in much higher skills that 57 years ago, including direct recognition for ePortfolios, and how they can provide evidence of these desired traits, well beyond the traditional diploma and transcript.</a:t>
            </a:r>
          </a:p>
          <a:p>
            <a:r>
              <a:rPr lang="en-US" baseline="0" dirty="0" smtClean="0"/>
              <a:t>Although I haven’t researched it yet, my experience shows that college freshmen need a lot of reinforcement</a:t>
            </a:r>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28</a:t>
            </a:fld>
            <a:endParaRPr lang="en-US"/>
          </a:p>
        </p:txBody>
      </p:sp>
    </p:spTree>
    <p:extLst>
      <p:ext uri="{BB962C8B-B14F-4D97-AF65-F5344CB8AC3E}">
        <p14:creationId xmlns:p14="http://schemas.microsoft.com/office/powerpoint/2010/main" val="3749455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Helen Chen and Tracy Penny-Light (2010) wrote a and excellent 44 page booklet on implementing ePortfolios. But getting</a:t>
            </a:r>
            <a:r>
              <a:rPr lang="en-US" baseline="0" dirty="0" smtClean="0"/>
              <a:t> buy-in from all the stakeholders is difficult, as understanding the implications requires a significant expenditure of the precious commodities of time and effort, just to give the concept due diligence. This might be the major initial obstacle for proper consideration of an institution-wide implementation of ePortfolios. This is also the reason why an early adopter approach might be best for an institution.</a:t>
            </a:r>
          </a:p>
          <a:p>
            <a:r>
              <a:rPr lang="en-US" baseline="0" dirty="0" smtClean="0"/>
              <a:t>Randy Bass (2012) suggests using a designed team-based approach to teaching with technologies, especially ePortfolios. This would include instructional designers, information technologists, embedded librarians, academic advisors, all coordinated by the faculty member. Although this is expensive, economies of scale can create more a more effective learning experience with a somewhat modest cost increase. This sort of disruption may be desirable, but it might derail an ePortfolio effort, or lead to </a:t>
            </a:r>
            <a:r>
              <a:rPr lang="en-US" baseline="0" dirty="0" err="1" smtClean="0"/>
              <a:t>sabatoge</a:t>
            </a:r>
            <a:r>
              <a:rPr lang="en-US" baseline="0" dirty="0" smtClean="0"/>
              <a:t> from someone with a perceived potential loss.</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29</a:t>
            </a:fld>
            <a:endParaRPr lang="en-US"/>
          </a:p>
        </p:txBody>
      </p:sp>
    </p:spTree>
    <p:extLst>
      <p:ext uri="{BB962C8B-B14F-4D97-AF65-F5344CB8AC3E}">
        <p14:creationId xmlns:p14="http://schemas.microsoft.com/office/powerpoint/2010/main" val="123704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shows the “profile” page of a student using the </a:t>
            </a:r>
            <a:r>
              <a:rPr lang="en-US" dirty="0" err="1" smtClean="0"/>
              <a:t>Mahara</a:t>
            </a:r>
            <a:r>
              <a:rPr lang="en-US" dirty="0" smtClean="0"/>
              <a:t> open source </a:t>
            </a:r>
            <a:r>
              <a:rPr lang="en-US" dirty="0" err="1" smtClean="0"/>
              <a:t>ePortfolio</a:t>
            </a:r>
            <a:r>
              <a:rPr lang="en-US" dirty="0" smtClean="0"/>
              <a:t> system, in use at the Stetson University School of Business Administration.</a:t>
            </a:r>
          </a:p>
          <a:p>
            <a:r>
              <a:rPr lang="en-US" dirty="0" smtClean="0"/>
              <a:t>Your system is probably different to some extent,</a:t>
            </a:r>
            <a:r>
              <a:rPr lang="en-US" baseline="0" dirty="0" smtClean="0"/>
              <a:t> but the results should be </a:t>
            </a:r>
            <a:r>
              <a:rPr lang="en-US" baseline="0" dirty="0" err="1" smtClean="0"/>
              <a:t>generalizablle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5</a:t>
            </a:fld>
            <a:endParaRPr lang="en-US"/>
          </a:p>
        </p:txBody>
      </p:sp>
    </p:spTree>
    <p:extLst>
      <p:ext uri="{BB962C8B-B14F-4D97-AF65-F5344CB8AC3E}">
        <p14:creationId xmlns:p14="http://schemas.microsoft.com/office/powerpoint/2010/main" val="46197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artifacts reside on a page – in the form of a Web page, in fact. What makes them different</a:t>
            </a:r>
            <a:r>
              <a:rPr lang="en-US" baseline="0" dirty="0" smtClean="0"/>
              <a:t> is the context. The main difference is that the </a:t>
            </a:r>
            <a:r>
              <a:rPr lang="en-US" baseline="0" dirty="0" err="1" smtClean="0"/>
              <a:t>eP</a:t>
            </a:r>
            <a:r>
              <a:rPr lang="en-US" baseline="0" dirty="0" smtClean="0"/>
              <a:t> page fits within a formal system </a:t>
            </a:r>
            <a:r>
              <a:rPr lang="en-US" baseline="0" dirty="0" err="1" smtClean="0"/>
              <a:t>ef</a:t>
            </a:r>
            <a:r>
              <a:rPr lang="en-US" baseline="0" dirty="0" smtClean="0"/>
              <a:t> an </a:t>
            </a:r>
            <a:r>
              <a:rPr lang="en-US" baseline="0" dirty="0" err="1" smtClean="0"/>
              <a:t>eP</a:t>
            </a:r>
            <a:r>
              <a:rPr lang="en-US" baseline="0" dirty="0" smtClean="0"/>
              <a:t>.</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the</a:t>
            </a:r>
            <a:r>
              <a:rPr lang="en-US" baseline="0" dirty="0" smtClean="0"/>
              <a:t> hierarchy of a hypothetical collection. Students will have multiple collections, to meet the needs of their audiences.</a:t>
            </a:r>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desired end result</a:t>
            </a:r>
            <a:r>
              <a:rPr lang="en-US" baseline="0" dirty="0" smtClean="0"/>
              <a:t> is a polished </a:t>
            </a:r>
            <a:r>
              <a:rPr lang="en-US" baseline="0" dirty="0" err="1" smtClean="0"/>
              <a:t>eP</a:t>
            </a:r>
            <a:r>
              <a:rPr lang="en-US" baseline="0" dirty="0" smtClean="0"/>
              <a:t> collection (A), but it needs to be developed in the context of the </a:t>
            </a:r>
            <a:r>
              <a:rPr lang="en-US" baseline="0" dirty="0" err="1" smtClean="0"/>
              <a:t>eP</a:t>
            </a:r>
            <a:r>
              <a:rPr lang="en-US" baseline="0" dirty="0" smtClean="0"/>
              <a:t> (B). The rough artifacts (C) are required to fit the constraints of the requirements of the </a:t>
            </a:r>
            <a:r>
              <a:rPr lang="en-US" baseline="0" dirty="0" err="1" smtClean="0"/>
              <a:t>ePortfolio</a:t>
            </a:r>
            <a:r>
              <a:rPr lang="en-US" baseline="0" dirty="0" smtClean="0"/>
              <a:t> infrastructure (D).  </a:t>
            </a:r>
          </a:p>
          <a:p>
            <a:r>
              <a:rPr lang="en-US" baseline="0" dirty="0" smtClean="0"/>
              <a:t>When designed in this way, the artifacts fit with each other I a polished, cohesive whole collection, fitting within the framework of the infrastructure. One think I like about the enzyme analogy, is that the artifacts just need to fit the </a:t>
            </a:r>
            <a:r>
              <a:rPr lang="en-US" baseline="0" dirty="0" err="1" smtClean="0"/>
              <a:t>eP</a:t>
            </a:r>
            <a:r>
              <a:rPr lang="en-US" baseline="0" dirty="0" smtClean="0"/>
              <a:t> </a:t>
            </a:r>
            <a:r>
              <a:rPr lang="en-US" baseline="0" dirty="0" err="1" smtClean="0"/>
              <a:t>infrastucture</a:t>
            </a:r>
            <a:r>
              <a:rPr lang="en-US" baseline="0" dirty="0" smtClean="0"/>
              <a:t> on one side, they can otherwise be as individualized as needed. And just like real enzymes, the </a:t>
            </a:r>
            <a:endParaRPr lang="en-US" dirty="0" smtClean="0"/>
          </a:p>
          <a:p>
            <a:r>
              <a:rPr lang="en-US" dirty="0" smtClean="0"/>
              <a:t>Artifacts generally are</a:t>
            </a:r>
            <a:r>
              <a:rPr lang="en-US" baseline="0" dirty="0" smtClean="0"/>
              <a:t> multi-faceted.</a:t>
            </a:r>
            <a:endParaRPr lang="en-US" dirty="0" smtClean="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11</a:t>
            </a:fld>
            <a:endParaRPr lang="en-US"/>
          </a:p>
        </p:txBody>
      </p:sp>
    </p:spTree>
    <p:extLst>
      <p:ext uri="{BB962C8B-B14F-4D97-AF65-F5344CB8AC3E}">
        <p14:creationId xmlns:p14="http://schemas.microsoft.com/office/powerpoint/2010/main" val="39971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Professional collection is</a:t>
            </a:r>
            <a:r>
              <a:rPr lang="en-US" baseline="0" dirty="0" smtClean="0"/>
              <a:t> designed to serve as the student’s showcase to the world, evidence of high-level accomplishments.</a:t>
            </a:r>
          </a:p>
          <a:p>
            <a:r>
              <a:rPr lang="en-US" baseline="0" dirty="0" smtClean="0"/>
              <a:t>The Personal Development collection is used by the student and advisors throughout the academic career, to confirm progress toward the educational goals, and address any problems within a closed, trusted environment. Permissions to view are controlled by the student.</a:t>
            </a:r>
          </a:p>
          <a:p>
            <a:r>
              <a:rPr lang="en-US" baseline="0" dirty="0" smtClean="0"/>
              <a:t>Each class will have its own collection, and be viewable by the instructor and his/her support team), as well as classmates. Major co-curricular activities or organizations will be similarly structured.</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12</a:t>
            </a:fld>
            <a:endParaRPr lang="en-US"/>
          </a:p>
        </p:txBody>
      </p:sp>
    </p:spTree>
    <p:extLst>
      <p:ext uri="{BB962C8B-B14F-4D97-AF65-F5344CB8AC3E}">
        <p14:creationId xmlns:p14="http://schemas.microsoft.com/office/powerpoint/2010/main" val="81851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a:t>
            </a:r>
            <a:r>
              <a:rPr lang="en-US" baseline="0" dirty="0" smtClean="0"/>
              <a:t> given collection can be considered “permanent,” but will </a:t>
            </a:r>
            <a:r>
              <a:rPr lang="en-US" baseline="0" dirty="0" err="1" smtClean="0"/>
              <a:t>generallyu</a:t>
            </a:r>
            <a:r>
              <a:rPr lang="en-US" baseline="0" dirty="0" smtClean="0"/>
              <a:t> only </a:t>
            </a:r>
            <a:r>
              <a:rPr lang="en-US" baseline="0" dirty="0" err="1" smtClean="0"/>
              <a:t>bne</a:t>
            </a:r>
            <a:r>
              <a:rPr lang="en-US" baseline="0" dirty="0" smtClean="0"/>
              <a:t> active and growing, as long as it makes sense. For example, when a class is finished, students won’t be contributing to it. However, they will be contributing to their professional portfolios, throughout their academic careers, and possibly well into their professional careers. The Alumni and Development offices like this, as it creates ties with the school after they graduate, at the cost of a little cheap storage, and a miniscule amount of bandwidth.</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13</a:t>
            </a:fld>
            <a:endParaRPr lang="en-US"/>
          </a:p>
        </p:txBody>
      </p:sp>
    </p:spTree>
    <p:extLst>
      <p:ext uri="{BB962C8B-B14F-4D97-AF65-F5344CB8AC3E}">
        <p14:creationId xmlns:p14="http://schemas.microsoft.com/office/powerpoint/2010/main" val="83989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illustrates the people in a given institution who might assess the given collections. Some assessments might be more formal than others, and each assessment must match the institution’s strategy.</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649224" y="2788920"/>
            <a:ext cx="8266176" cy="1612607"/>
          </a:xfrm>
        </p:spPr>
        <p:txBody>
          <a:bodyPr anchor="b" anchorCtr="0">
            <a:noAutofit/>
          </a:bodyPr>
          <a:lstStyle>
            <a:lvl1pPr algn="l">
              <a:defRPr sz="4600">
                <a:solidFill>
                  <a:schemeClr val="bg1"/>
                </a:solidFill>
              </a:defRPr>
            </a:lvl1pPr>
          </a:lstStyle>
          <a:p>
            <a:r>
              <a:rPr lang="en-US" dirty="0" smtClean="0"/>
              <a:t>Click to edit Master title style</a:t>
            </a:r>
            <a:endParaRPr dirty="0"/>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TextBox 4"/>
          <p:cNvSpPr txBox="1"/>
          <p:nvPr userDrawn="1"/>
        </p:nvSpPr>
        <p:spPr>
          <a:xfrm>
            <a:off x="228600" y="304800"/>
            <a:ext cx="5830142" cy="369332"/>
          </a:xfrm>
          <a:prstGeom prst="rect">
            <a:avLst/>
          </a:prstGeom>
          <a:noFill/>
        </p:spPr>
        <p:txBody>
          <a:bodyPr wrap="none" rtlCol="0">
            <a:spAutoFit/>
          </a:bodyPr>
          <a:lstStyle/>
          <a:p>
            <a:r>
              <a:rPr lang="en-US" sz="1800" kern="1200" dirty="0" smtClean="0">
                <a:solidFill>
                  <a:schemeClr val="tx1"/>
                </a:solidFill>
                <a:latin typeface="+mn-lt"/>
                <a:ea typeface="+mn-ea"/>
                <a:cs typeface="+mn-cs"/>
              </a:rPr>
              <a:t>AAEEBL Conference 2013, Boston, Massachusetts</a:t>
            </a:r>
            <a:endParaRPr lang="en-US" sz="1800" dirty="0">
              <a:latin typeface="+mj-l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2357120"/>
            <a:ext cx="3748088" cy="214376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2514600"/>
            <a:ext cx="3429000" cy="1828800"/>
          </a:xfrm>
        </p:spPr>
        <p:txBody>
          <a:bodyPr vert="horz" lIns="91440" tIns="45720" rIns="91440" bIns="45720" rtlCol="0" anchor="ctr" anchorCtr="0">
            <a:noAutofit/>
          </a:bodyPr>
          <a:lstStyle>
            <a:lvl1pPr algn="ctr">
              <a:defRPr sz="3600" b="0" dirty="0"/>
            </a:lvl1pPr>
          </a:lstStyle>
          <a:p>
            <a:pPr lvl="0" algn="ctr"/>
            <a:r>
              <a:rPr lang="en-US" smtClean="0"/>
              <a:t>Click to edit Master title style</a:t>
            </a:r>
            <a:endParaRPr dirty="0"/>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400" y="4953000"/>
            <a:ext cx="3429000" cy="1295400"/>
          </a:xfrm>
        </p:spPr>
        <p:txBody>
          <a:bodyPr anchor="ctr" anchorCtr="0">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AEC960-1F6D-44A9-80B8-39618AA04C59}" type="datetimeFigureOut">
              <a:rPr lang="en-US" smtClean="0"/>
              <a:pPr/>
              <a:t>8/6/13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92AEC960-1F6D-44A9-80B8-39618AA04C59}" type="datetimeFigureOut">
              <a:rPr lang="en-US" smtClean="0"/>
              <a:pPr/>
              <a:t>8/6/13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pPr/>
              <a:t>‹#›</a:t>
            </a:fld>
            <a:endParaRPr lang="en-US"/>
          </a:p>
        </p:txBody>
      </p:sp>
      <p:sp>
        <p:nvSpPr>
          <p:cNvPr id="2" name="Title 1"/>
          <p:cNvSpPr>
            <a:spLocks noGrp="1"/>
          </p:cNvSpPr>
          <p:nvPr>
            <p:ph type="title"/>
          </p:nvPr>
        </p:nvSpPr>
        <p:spPr>
          <a:xfrm>
            <a:off x="4295758" y="167570"/>
            <a:ext cx="4656825" cy="2023963"/>
          </a:xfrm>
        </p:spPr>
        <p:txBody>
          <a:bodyPr vert="horz" lIns="91440" tIns="45720" rIns="91440" bIns="45720" rtlCol="0" anchor="b" anchorCtr="0">
            <a:noAutofit/>
          </a:bodyPr>
          <a:lstStyle>
            <a:lvl1pPr algn="r">
              <a:defRPr sz="4400" dirty="0"/>
            </a:lvl1pPr>
          </a:lstStyle>
          <a:p>
            <a:pPr lvl="0" algn="r"/>
            <a:r>
              <a:rPr lang="en-US" smtClean="0"/>
              <a:t>Click to edit Master title style</a:t>
            </a:r>
            <a:endParaRPr dirty="0"/>
          </a:p>
        </p:txBody>
      </p:sp>
      <p:sp>
        <p:nvSpPr>
          <p:cNvPr id="3" name="Picture Placeholder 2"/>
          <p:cNvSpPr>
            <a:spLocks noGrp="1"/>
          </p:cNvSpPr>
          <p:nvPr>
            <p:ph type="pic" idx="1"/>
          </p:nvPr>
        </p:nvSpPr>
        <p:spPr>
          <a:xfrm rot="180000">
            <a:off x="4811290" y="2659443"/>
            <a:ext cx="3703911" cy="3864287"/>
          </a:xfrm>
          <a:prstGeom prst="roundRect">
            <a:avLst>
              <a:gd name="adj" fmla="val 7476"/>
            </a:avLst>
          </a:prstGeom>
          <a:ln w="63500">
            <a:solidFill>
              <a:schemeClr val="accent2"/>
            </a:solidFill>
          </a:ln>
        </p:spPr>
        <p:txBody>
          <a:bodyPr vert="horz" lIns="91440" tIns="45720" rIns="91440" bIns="45720" rtlCol="0">
            <a:normAutofit/>
          </a:bodyPr>
          <a:lstStyle>
            <a:lvl1pPr>
              <a:defRPr sz="2000" baseline="0"/>
            </a:lvl1pPr>
          </a:lstStyle>
          <a:p>
            <a:pPr marL="0" lvl="0" indent="0">
              <a:buNone/>
            </a:pPr>
            <a:r>
              <a:rPr lang="en-US" smtClean="0"/>
              <a:t>Drag picture to placeholder or click icon to add</a:t>
            </a:r>
            <a:endParaRPr/>
          </a:p>
        </p:txBody>
      </p:sp>
      <p:sp>
        <p:nvSpPr>
          <p:cNvPr id="4" name="Text Placeholder 3"/>
          <p:cNvSpPr>
            <a:spLocks noGrp="1"/>
          </p:cNvSpPr>
          <p:nvPr>
            <p:ph type="body" sz="half" idx="2"/>
          </p:nvPr>
        </p:nvSpPr>
        <p:spPr>
          <a:xfrm>
            <a:off x="530352" y="2547938"/>
            <a:ext cx="3951755" cy="3700463"/>
          </a:xfrm>
        </p:spPr>
        <p:txBody>
          <a:bodyPr vert="horz" lIns="91440" tIns="45720" rIns="91440" bIns="45720" rtlCol="0">
            <a:normAutofit/>
          </a:bodyPr>
          <a:lstStyle>
            <a:lvl1pPr marL="342900" indent="-342900">
              <a:buFont typeface="Arial" pitchFamily="34" charset="0"/>
              <a:buNone/>
              <a:defRPr lang="en-US" sz="2800" dirty="0" smtClean="0">
                <a:effectLst/>
              </a:defRPr>
            </a:lvl1pPr>
          </a:lstStyle>
          <a:p>
            <a:pPr marL="0" lvl="0" indent="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bove Caption">
    <p:spTree>
      <p:nvGrpSpPr>
        <p:cNvPr id="1" name=""/>
        <p:cNvGrpSpPr/>
        <p:nvPr/>
      </p:nvGrpSpPr>
      <p:grpSpPr>
        <a:xfrm>
          <a:off x="0" y="0"/>
          <a:ext cx="0" cy="0"/>
          <a:chOff x="0" y="0"/>
          <a:chExt cx="0" cy="0"/>
        </a:xfrm>
      </p:grpSpPr>
      <p:grpSp>
        <p:nvGrpSpPr>
          <p:cNvPr id="7" name="Group 6"/>
          <p:cNvGrpSpPr/>
          <p:nvPr userDrawn="1"/>
        </p:nvGrpSpPr>
        <p:grpSpPr>
          <a:xfrm>
            <a:off x="9144" y="3810000"/>
            <a:ext cx="9125712" cy="3035300"/>
            <a:chOff x="9144" y="3810000"/>
            <a:chExt cx="9125712" cy="3035300"/>
          </a:xfrm>
        </p:grpSpPr>
        <p:sp>
          <p:nvSpPr>
            <p:cNvPr id="8" name="Rectangle 7"/>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nchorCtr="0"/>
          <a:lstStyle>
            <a:lvl1pPr algn="ctr">
              <a:defRPr sz="3600"/>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F02B70FB-18ED-4CA5-8368-F946A6F2C1F7}"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fld id="{92AEC960-1F6D-44A9-80B8-39618AA04C59}" type="datetimeFigureOut">
              <a:rPr lang="en-US" smtClean="0"/>
              <a:pPr/>
              <a:t>8/6/13</a:t>
            </a:fld>
            <a:endParaRPr lang="en-US"/>
          </a:p>
        </p:txBody>
      </p:sp>
      <p:sp>
        <p:nvSpPr>
          <p:cNvPr id="11" name="Text Placeholder 10"/>
          <p:cNvSpPr>
            <a:spLocks noGrp="1"/>
          </p:cNvSpPr>
          <p:nvPr>
            <p:ph type="body" sz="quarter" idx="13"/>
          </p:nvPr>
        </p:nvSpPr>
        <p:spPr>
          <a:xfrm>
            <a:off x="713232" y="5105399"/>
            <a:ext cx="7717536" cy="1281953"/>
          </a:xfrm>
        </p:spPr>
        <p:txBody>
          <a:bodyPr>
            <a:noAutofit/>
          </a:bodyPr>
          <a:lstStyle>
            <a:lvl1pPr marL="0" indent="0" algn="ctr">
              <a:spcAft>
                <a:spcPts val="300"/>
              </a:spcAft>
              <a:buFontTx/>
              <a:buNone/>
              <a:defRPr sz="1800" b="0">
                <a:effectLst/>
              </a:defRPr>
            </a:lvl1pPr>
            <a:lvl2pPr marL="349250" indent="0">
              <a:buFontTx/>
              <a:buNone/>
              <a:defRPr/>
            </a:lvl2pPr>
            <a:lvl3pPr marL="631825" indent="0">
              <a:buFontTx/>
              <a:buNone/>
              <a:defRPr/>
            </a:lvl3pPr>
            <a:lvl4pPr marL="914400" indent="0">
              <a:buFontTx/>
              <a:buNone/>
              <a:defRPr/>
            </a:lvl4pPr>
            <a:lvl5pPr marL="1196975" indent="0">
              <a:buFontTx/>
              <a:buNone/>
              <a:defRPr/>
            </a:lvl5pPr>
          </a:lstStyle>
          <a:p>
            <a:pPr lvl="0"/>
            <a:r>
              <a:rPr lang="en-US" smtClean="0"/>
              <a:t>Click to edit Master text styles</a:t>
            </a:r>
          </a:p>
        </p:txBody>
      </p:sp>
      <p:sp>
        <p:nvSpPr>
          <p:cNvPr id="1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843507364"/>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grpSp>
        <p:nvGrpSpPr>
          <p:cNvPr id="6" name="Group 5"/>
          <p:cNvGrpSpPr/>
          <p:nvPr/>
        </p:nvGrpSpPr>
        <p:grpSpPr>
          <a:xfrm>
            <a:off x="9144" y="3810000"/>
            <a:ext cx="9125712" cy="3035300"/>
            <a:chOff x="9144" y="3810000"/>
            <a:chExt cx="9125712" cy="3035300"/>
          </a:xfrm>
        </p:grpSpPr>
        <p:sp>
          <p:nvSpPr>
            <p:cNvPr id="7" name="Rectangle 6"/>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nchorCtr="0"/>
          <a:lstStyle>
            <a:lvl1pPr algn="ctr">
              <a:defRPr sz="3600"/>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F02B70FB-18ED-4CA5-8368-F946A6F2C1F7}"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11"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5" name="Date Placeholder 4"/>
          <p:cNvSpPr>
            <a:spLocks noGrp="1"/>
          </p:cNvSpPr>
          <p:nvPr>
            <p:ph type="dt" sz="half" idx="12"/>
          </p:nvPr>
        </p:nvSpPr>
        <p:spPr/>
        <p:txBody>
          <a:bodyPr/>
          <a:lstStyle/>
          <a:p>
            <a:fld id="{92AEC960-1F6D-44A9-80B8-39618AA04C59}" type="datetimeFigureOut">
              <a:rPr lang="en-US" smtClean="0"/>
              <a:pPr/>
              <a:t>8/6/13</a:t>
            </a:fld>
            <a:endParaRPr lang="en-US"/>
          </a:p>
        </p:txBody>
      </p:sp>
      <p:sp>
        <p:nvSpPr>
          <p:cNvPr id="10" name="Text Placeholder 9"/>
          <p:cNvSpPr>
            <a:spLocks noGrp="1"/>
          </p:cNvSpPr>
          <p:nvPr>
            <p:ph type="body" sz="quarter" idx="13"/>
          </p:nvPr>
        </p:nvSpPr>
        <p:spPr>
          <a:xfrm>
            <a:off x="713232" y="5105399"/>
            <a:ext cx="7717536" cy="1281953"/>
          </a:xfrm>
        </p:spPr>
        <p:txBody>
          <a:bodyPr>
            <a:normAutofit/>
          </a:bodyPr>
          <a:lstStyle>
            <a:lvl1pPr marL="0" indent="0" algn="ctr">
              <a:spcAft>
                <a:spcPts val="300"/>
              </a:spcAft>
              <a:buFontTx/>
              <a:buNone/>
              <a:defRPr sz="1800">
                <a:effectLst/>
              </a:defRPr>
            </a:lvl1pPr>
            <a:lvl2pPr marL="349250" indent="0">
              <a:buFontTx/>
              <a:buNone/>
              <a:defRPr>
                <a:effectLst/>
              </a:defRPr>
            </a:lvl2pPr>
            <a:lvl3pPr marL="631825" indent="0">
              <a:buFontTx/>
              <a:buNone/>
              <a:defRPr>
                <a:effectLst/>
              </a:defRPr>
            </a:lvl3pPr>
            <a:lvl4pPr marL="914400" indent="0">
              <a:buFontTx/>
              <a:buNone/>
              <a:defRPr>
                <a:effectLst/>
              </a:defRPr>
            </a:lvl4pPr>
            <a:lvl5pPr marL="1196975" indent="0">
              <a:buFontTx/>
              <a:buNone/>
              <a:defRPr>
                <a:effectLst/>
              </a:defRPr>
            </a:lvl5pPr>
          </a:lstStyle>
          <a:p>
            <a:pPr lvl="0"/>
            <a:r>
              <a:rPr lang="en-US" smtClean="0"/>
              <a:t>Click to edit Master text styles</a:t>
            </a:r>
          </a:p>
        </p:txBody>
      </p:sp>
      <p:sp>
        <p:nvSpPr>
          <p:cNvPr id="12" name="Picture Placeholder 2"/>
          <p:cNvSpPr>
            <a:spLocks noGrp="1"/>
          </p:cNvSpPr>
          <p:nvPr>
            <p:ph type="pic" idx="14"/>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147130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pPr/>
              <a:t>8/6/13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pPr/>
              <a:t>8/6/13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lnSpc>
                <a:spcPct val="100000"/>
              </a:lnSpc>
              <a:defRPr/>
            </a:lvl1pPr>
          </a:lstStyle>
          <a:p>
            <a:r>
              <a:rPr lang="en-US"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pPr/>
              <a:t>8/6/13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6" name="Round Same Side Corner Rectangle 5"/>
          <p:cNvSpPr/>
          <p:nvPr/>
        </p:nvSpPr>
        <p:spPr>
          <a:xfrm rot="16200000">
            <a:off x="6032064" y="-902136"/>
            <a:ext cx="1450260" cy="47736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a:xfrm>
            <a:off x="2286000" y="914401"/>
            <a:ext cx="6705603" cy="990599"/>
          </a:xfrm>
        </p:spPr>
        <p:txBody>
          <a:bodyPr/>
          <a:lstStyle>
            <a:lvl1pPr algn="r">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F02B70FB-18ED-4CA5-8368-F946A6F2C1F7}"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fld id="{92AEC960-1F6D-44A9-80B8-39618AA04C59}" type="datetimeFigureOut">
              <a:rPr lang="en-US" smtClean="0"/>
              <a:pPr/>
              <a:t>8/6/13</a:t>
            </a:fld>
            <a:endParaRPr lang="en-US"/>
          </a:p>
        </p:txBody>
      </p:sp>
      <p:sp>
        <p:nvSpPr>
          <p:cNvPr id="8" name="Content Placeholder 7"/>
          <p:cNvSpPr>
            <a:spLocks noGrp="1"/>
          </p:cNvSpPr>
          <p:nvPr>
            <p:ph sz="quarter" idx="13"/>
          </p:nvPr>
        </p:nvSpPr>
        <p:spPr>
          <a:xfrm>
            <a:off x="712788" y="2133600"/>
            <a:ext cx="7716839"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79443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pic>
        <p:nvPicPr>
          <p:cNvPr id="6" name="Picture 5"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sp>
        <p:nvSpPr>
          <p:cNvPr id="7" name="Rectangle 6"/>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Freeform 14"/>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Freeform 15"/>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Freeform 16"/>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Freeform 17"/>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Freeform 18"/>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Freeform 19"/>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a:xfrm rot="21060000">
            <a:off x="1252728" y="3566160"/>
            <a:ext cx="7324344" cy="1609344"/>
          </a:xfrm>
        </p:spPr>
        <p:txBody>
          <a:bodyPr anchor="b" anchorCtr="0"/>
          <a:lstStyle/>
          <a:p>
            <a:r>
              <a:rPr lang="en-US" smtClean="0"/>
              <a:t>Click to edit Master title style</a:t>
            </a:r>
            <a:endParaRPr lang="en-US" dirty="0"/>
          </a:p>
        </p:txBody>
      </p:sp>
      <p:sp>
        <p:nvSpPr>
          <p:cNvPr id="23" name="Text Placeholder 22"/>
          <p:cNvSpPr>
            <a:spLocks noGrp="1"/>
          </p:cNvSpPr>
          <p:nvPr>
            <p:ph type="body" sz="quarter" idx="13" hasCustomPrompt="1"/>
          </p:nvPr>
        </p:nvSpPr>
        <p:spPr>
          <a:xfrm rot="21060000">
            <a:off x="2551176" y="4992624"/>
            <a:ext cx="6400800" cy="914400"/>
          </a:xfrm>
        </p:spPr>
        <p:txBody>
          <a:bodyPr anchor="ctr" anchorCtr="0"/>
          <a:lstStyle>
            <a:lvl1pPr marL="0" indent="0">
              <a:spcAft>
                <a:spcPts val="0"/>
              </a:spcAft>
              <a:buFontTx/>
              <a:buNone/>
              <a:defRPr>
                <a:effectLst/>
              </a:defRPr>
            </a:lvl1pPr>
            <a:lvl2pPr marL="349250" indent="0">
              <a:buFontTx/>
              <a:buNone/>
              <a:defRPr>
                <a:effectLst/>
              </a:defRPr>
            </a:lvl2pPr>
            <a:lvl3pPr marL="631825" indent="0">
              <a:buFontTx/>
              <a:buNone/>
              <a:defRPr>
                <a:effectLst/>
              </a:defRPr>
            </a:lvl3pPr>
            <a:lvl4pPr marL="914400" indent="0">
              <a:buFontTx/>
              <a:buNone/>
              <a:defRPr>
                <a:effectLst/>
              </a:defRPr>
            </a:lvl4pPr>
            <a:lvl5pPr marL="1196975" indent="0">
              <a:buFontTx/>
              <a:buNone/>
              <a:defRPr>
                <a:effectLst/>
              </a:defRPr>
            </a:lvl5pPr>
          </a:lstStyle>
          <a:p>
            <a:pPr lvl="0"/>
            <a:r>
              <a:rPr lang="en-US" dirty="0" smtClean="0"/>
              <a:t>Click to edit Master subtitle style</a:t>
            </a:r>
            <a:endParaRPr lang="en-US" dirty="0"/>
          </a:p>
        </p:txBody>
      </p:sp>
      <p:sp>
        <p:nvSpPr>
          <p:cNvPr id="24" name="Picture Placeholder 2"/>
          <p:cNvSpPr>
            <a:spLocks noGrp="1"/>
          </p:cNvSpPr>
          <p:nvPr>
            <p:ph type="pic" idx="14"/>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275629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cstate="print"/>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Date Placeholder 4"/>
          <p:cNvSpPr>
            <a:spLocks noGrp="1"/>
          </p:cNvSpPr>
          <p:nvPr>
            <p:ph type="dt" sz="half" idx="10"/>
          </p:nvPr>
        </p:nvSpPr>
        <p:spPr/>
        <p:txBody>
          <a:bodyPr/>
          <a:lstStyle/>
          <a:p>
            <a:fld id="{92AEC960-1F6D-44A9-80B8-39618AA04C59}" type="datetimeFigureOut">
              <a:rPr lang="en-US" smtClean="0"/>
              <a:pPr/>
              <a:t>8/6/13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48200" y="5181599"/>
            <a:ext cx="4267200" cy="1447800"/>
          </a:xfrm>
        </p:spPr>
        <p:txBody>
          <a:bodyPr vert="horz" lIns="91440" tIns="45720" rIns="91440" bIns="45720" rtlCol="0" anchor="ctr">
            <a:noAutofit/>
          </a:bodyPr>
          <a:lstStyle>
            <a:lvl1pPr algn="r">
              <a:defRPr/>
            </a:lvl1pPr>
          </a:lstStyle>
          <a:p>
            <a:pPr lvl="0" algn="r"/>
            <a:r>
              <a:rPr lang="en-US" smtClean="0"/>
              <a:t>Click to edit Master title style</a:t>
            </a:r>
            <a:endParaRPr dirty="0"/>
          </a:p>
        </p:txBody>
      </p:sp>
      <p:sp>
        <p:nvSpPr>
          <p:cNvPr id="4" name="Content Placeholder 3"/>
          <p:cNvSpPr>
            <a:spLocks noGrp="1"/>
          </p:cNvSpPr>
          <p:nvPr>
            <p:ph sz="half" idx="2"/>
          </p:nvPr>
        </p:nvSpPr>
        <p:spPr>
          <a:xfrm>
            <a:off x="4572000" y="1524000"/>
            <a:ext cx="4343400" cy="3327354"/>
          </a:xfrm>
          <a:ln>
            <a:noFill/>
          </a:ln>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6" name="Content Placeholder 5"/>
          <p:cNvSpPr>
            <a:spLocks noGrp="1"/>
          </p:cNvSpPr>
          <p:nvPr>
            <p:ph sz="quarter" idx="4"/>
          </p:nvPr>
        </p:nvSpPr>
        <p:spPr>
          <a:xfrm>
            <a:off x="78258" y="1828800"/>
            <a:ext cx="4343400" cy="392327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92AEC960-1F6D-44A9-80B8-39618AA04C59}" type="datetimeFigureOut">
              <a:rPr lang="en-US" smtClean="0"/>
              <a:pPr/>
              <a:t>8/6/13</a:t>
            </a:fld>
            <a:endParaRPr lang="en-US"/>
          </a:p>
        </p:txBody>
      </p:sp>
      <p:sp>
        <p:nvSpPr>
          <p:cNvPr id="8" name="Footer Placeholder 7"/>
          <p:cNvSpPr>
            <a:spLocks noGrp="1"/>
          </p:cNvSpPr>
          <p:nvPr>
            <p:ph type="ftr" sz="quarter" idx="11"/>
          </p:nvPr>
        </p:nvSpPr>
        <p:spPr/>
        <p:txBody>
          <a:bodyPr/>
          <a:lstStyle/>
          <a:p>
            <a:endParaRPr lang="en-US"/>
          </a:p>
        </p:txBody>
      </p:sp>
      <p:sp>
        <p:nvSpPr>
          <p:cNvPr id="11" name="Round Same Side Corner Rectangle 10"/>
          <p:cNvSpPr/>
          <p:nvPr/>
        </p:nvSpPr>
        <p:spPr>
          <a:xfrm rot="5400000">
            <a:off x="1849727" y="3923851"/>
            <a:ext cx="667512" cy="4319833"/>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Slide Number Placeholder 8"/>
          <p:cNvSpPr>
            <a:spLocks noGrp="1"/>
          </p:cNvSpPr>
          <p:nvPr>
            <p:ph type="sldNum" sz="quarter" idx="12"/>
          </p:nvPr>
        </p:nvSpPr>
        <p:spPr/>
        <p:txBody>
          <a:bodyPr/>
          <a:lstStyle/>
          <a:p>
            <a:fld id="{F02B70FB-18ED-4CA5-8368-F946A6F2C1F7}" type="slidenum">
              <a:rPr lang="en-US" smtClean="0"/>
              <a:pPr/>
              <a:t>‹#›</a:t>
            </a:fld>
            <a:endParaRPr lang="en-US"/>
          </a:p>
        </p:txBody>
      </p:sp>
      <p:sp>
        <p:nvSpPr>
          <p:cNvPr id="12" name="Round Same Side Corner Rectangle 11"/>
          <p:cNvSpPr/>
          <p:nvPr/>
        </p:nvSpPr>
        <p:spPr>
          <a:xfrm rot="16200000">
            <a:off x="6639740" y="-1032895"/>
            <a:ext cx="668595" cy="4292793"/>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a:off x="5184648" y="779462"/>
            <a:ext cx="3730752" cy="668338"/>
          </a:xfrm>
          <a:prstGeom prst="rect">
            <a:avLst/>
          </a:prstGeom>
          <a:ln>
            <a:noFill/>
          </a:ln>
        </p:spPr>
        <p:txBody>
          <a:bodyPr vert="horz" lIns="91440" tIns="45720" rIns="91440" bIns="45720" rtlCol="0" anchor="ctr" anchorCtr="0">
            <a:normAutofit/>
          </a:bodyPr>
          <a:lstStyle>
            <a:lvl1pPr marL="342900" indent="-342900" algn="ctr">
              <a:buFont typeface="Arial" pitchFamily="34" charset="0"/>
              <a:buNone/>
              <a:defRPr lang="en-US" smtClean="0"/>
            </a:lvl1pPr>
          </a:lstStyle>
          <a:p>
            <a:pPr marL="0" lvl="0" indent="0" algn="ctr"/>
            <a:r>
              <a:rPr lang="en-US" smtClean="0"/>
              <a:t>Click to edit Master text styles</a:t>
            </a:r>
          </a:p>
        </p:txBody>
      </p:sp>
      <p:sp>
        <p:nvSpPr>
          <p:cNvPr id="5" name="Text Placeholder 4"/>
          <p:cNvSpPr>
            <a:spLocks noGrp="1"/>
          </p:cNvSpPr>
          <p:nvPr>
            <p:ph type="body" sz="quarter" idx="3"/>
          </p:nvPr>
        </p:nvSpPr>
        <p:spPr>
          <a:xfrm>
            <a:off x="304800" y="5749925"/>
            <a:ext cx="3733800" cy="668337"/>
          </a:xfrm>
          <a:prstGeom prst="rect">
            <a:avLst/>
          </a:prstGeom>
        </p:spPr>
        <p:txBody>
          <a:bodyPr vert="horz" lIns="91440" tIns="45720" rIns="91440" bIns="45720" rtlCol="0" anchor="ctr" anchorCtr="0">
            <a:normAutofit/>
          </a:bodyPr>
          <a:lstStyle>
            <a:lvl1pPr marL="342900" indent="-342900" algn="ctr">
              <a:buFont typeface="Arial" pitchFamily="34" charset="0"/>
              <a:buNone/>
              <a:defRPr lang="en-US" dirty="0" smtClean="0"/>
            </a:lvl1pPr>
          </a:lstStyle>
          <a:p>
            <a:pPr marL="0" lvl="0" indent="0" algn="ctr"/>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2AEC960-1F6D-44A9-80B8-39618AA04C59}" type="datetimeFigureOut">
              <a:rPr lang="en-US" smtClean="0"/>
              <a:pPr/>
              <a:t>8/6/13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B70FB-18ED-4CA5-8368-F946A6F2C1F7}"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EC960-1F6D-44A9-80B8-39618AA04C59}" type="datetimeFigureOut">
              <a:rPr lang="en-US" smtClean="0"/>
              <a:pPr/>
              <a:t>8/6/13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B70FB-18ED-4CA5-8368-F946A6F2C1F7}"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rotWithShape="1">
          <a:blip r:embed="rId17" cstate="print"/>
          <a:srcRect t="17030"/>
          <a:stretch/>
        </p:blipFill>
        <p:spPr>
          <a:xfrm>
            <a:off x="0" y="0"/>
            <a:ext cx="9144000" cy="6857999"/>
          </a:xfrm>
          <a:prstGeom prst="rect">
            <a:avLst/>
          </a:prstGeom>
        </p:spPr>
      </p:pic>
      <p:pic>
        <p:nvPicPr>
          <p:cNvPr id="8" name="Picture 7"/>
          <p:cNvPicPr>
            <a:picLocks noChangeAspect="1"/>
          </p:cNvPicPr>
          <p:nvPr/>
        </p:nvPicPr>
        <p:blipFill rotWithShape="1">
          <a:blip r:embed="rId18" cstate="print">
            <a:extLst>
              <a:ext uri="{28A0092B-C50C-407E-A947-70E740481C1C}">
                <a14:useLocalDpi xmlns:a14="http://schemas.microsoft.com/office/drawing/2010/main" val="0"/>
              </a:ext>
            </a:extLst>
          </a:blip>
          <a:srcRect l="14556" t="16668"/>
          <a:stretch/>
        </p:blipFill>
        <p:spPr>
          <a:xfrm>
            <a:off x="0" y="0"/>
            <a:ext cx="2152254" cy="1142914"/>
          </a:xfrm>
          <a:prstGeom prst="rect">
            <a:avLst/>
          </a:prstGeom>
        </p:spPr>
      </p:pic>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6" name="Slide Number Placeholder 5"/>
          <p:cNvSpPr>
            <a:spLocks noGrp="1"/>
          </p:cNvSpPr>
          <p:nvPr>
            <p:ph type="sldNum" sz="quarter" idx="4"/>
          </p:nvPr>
        </p:nvSpPr>
        <p:spPr>
          <a:xfrm>
            <a:off x="148516" y="658031"/>
            <a:ext cx="1509086" cy="232710"/>
          </a:xfrm>
          <a:prstGeom prst="rect">
            <a:avLst/>
          </a:prstGeom>
        </p:spPr>
        <p:txBody>
          <a:bodyPr vert="horz" lIns="91440" tIns="45720" rIns="91440" bIns="45720" rtlCol="0" anchor="ctr"/>
          <a:lstStyle>
            <a:lvl1pPr algn="ctr">
              <a:defRPr sz="1200">
                <a:solidFill>
                  <a:schemeClr val="bg1"/>
                </a:solidFill>
              </a:defRPr>
            </a:lvl1pPr>
          </a:lstStyle>
          <a:p>
            <a:fld id="{F02B70FB-18ED-4CA5-8368-F946A6F2C1F7}" type="slidenum">
              <a:rPr lang="en-US" smtClean="0"/>
              <a:pPr/>
              <a:t>‹#›</a:t>
            </a:fld>
            <a:endParaRPr lang="en-US"/>
          </a:p>
        </p:txBody>
      </p:sp>
      <p:sp>
        <p:nvSpPr>
          <p:cNvPr id="5" name="Footer Placeholder 4"/>
          <p:cNvSpPr>
            <a:spLocks noGrp="1"/>
          </p:cNvSpPr>
          <p:nvPr>
            <p:ph type="ftr" sz="quarter" idx="3"/>
          </p:nvPr>
        </p:nvSpPr>
        <p:spPr>
          <a:xfrm>
            <a:off x="0" y="0"/>
            <a:ext cx="2058294" cy="429187"/>
          </a:xfrm>
          <a:prstGeom prst="rect">
            <a:avLst/>
          </a:prstGeom>
        </p:spPr>
        <p:txBody>
          <a:bodyPr vert="horz" lIns="91440" tIns="45720" rIns="91440" bIns="45720" rtlCol="0" anchor="b" anchorCtr="0"/>
          <a:lstStyle>
            <a:lvl1pPr algn="l">
              <a:lnSpc>
                <a:spcPts val="1200"/>
              </a:lnSpc>
              <a:defRPr sz="1000" baseline="0">
                <a:solidFill>
                  <a:schemeClr val="bg1"/>
                </a:solidFill>
              </a:defRPr>
            </a:lvl1pPr>
          </a:lstStyle>
          <a:p>
            <a:endParaRPr lang="en-US" dirty="0"/>
          </a:p>
        </p:txBody>
      </p:sp>
      <p:sp>
        <p:nvSpPr>
          <p:cNvPr id="4" name="Date Placeholder 3"/>
          <p:cNvSpPr>
            <a:spLocks noGrp="1"/>
          </p:cNvSpPr>
          <p:nvPr>
            <p:ph type="dt" sz="half" idx="2"/>
          </p:nvPr>
        </p:nvSpPr>
        <p:spPr>
          <a:xfrm>
            <a:off x="0" y="450130"/>
            <a:ext cx="1806118" cy="180486"/>
          </a:xfrm>
          <a:prstGeom prst="rect">
            <a:avLst/>
          </a:prstGeom>
        </p:spPr>
        <p:txBody>
          <a:bodyPr vert="horz" lIns="91440" tIns="45720" rIns="91440" bIns="45720" rtlCol="0" anchor="ctr"/>
          <a:lstStyle>
            <a:lvl1pPr algn="ctr">
              <a:lnSpc>
                <a:spcPts val="1200"/>
              </a:lnSpc>
              <a:defRPr sz="1000" baseline="0">
                <a:solidFill>
                  <a:schemeClr val="bg1"/>
                </a:solidFill>
              </a:defRPr>
            </a:lvl1pPr>
          </a:lstStyle>
          <a:p>
            <a:fld id="{92AEC960-1F6D-44A9-80B8-39618AA04C59}" type="datetimeFigureOut">
              <a:rPr lang="en-US" smtClean="0"/>
              <a:pPr/>
              <a:t>8/6/13</a:t>
            </a:fld>
            <a:endParaRPr lang="en-US" dirty="0"/>
          </a:p>
        </p:txBody>
      </p:sp>
      <p:sp>
        <p:nvSpPr>
          <p:cNvPr id="11" name="TextBox 10"/>
          <p:cNvSpPr txBox="1"/>
          <p:nvPr userDrawn="1"/>
        </p:nvSpPr>
        <p:spPr>
          <a:xfrm>
            <a:off x="3273182" y="9626"/>
            <a:ext cx="5870818" cy="615553"/>
          </a:xfrm>
          <a:prstGeom prst="rect">
            <a:avLst/>
          </a:prstGeom>
          <a:noFill/>
        </p:spPr>
        <p:txBody>
          <a:bodyPr wrap="none" rtlCol="0">
            <a:spAutoFit/>
          </a:bodyPr>
          <a:lstStyle/>
          <a:p>
            <a:pPr algn="r"/>
            <a:r>
              <a:rPr lang="en-US" sz="2000" dirty="0" smtClean="0">
                <a:latin typeface="+mj-lt"/>
              </a:rPr>
              <a:t>A Modular Model of ePortfolio Implementation</a:t>
            </a:r>
            <a:r>
              <a:rPr lang="en-US" sz="2000" baseline="0" dirty="0" smtClean="0">
                <a:latin typeface="+mj-lt"/>
              </a:rPr>
              <a:t> </a:t>
            </a:r>
            <a:br>
              <a:rPr lang="en-US" sz="2000" baseline="0" dirty="0" smtClean="0">
                <a:latin typeface="+mj-lt"/>
              </a:rPr>
            </a:br>
            <a:r>
              <a:rPr lang="en-US" sz="1400" dirty="0" smtClean="0">
                <a:latin typeface="+mj-lt"/>
              </a:rPr>
              <a:t>AAEEBL Conference 2013, Boston, Massachusetts</a:t>
            </a:r>
            <a:endParaRPr lang="en-US" sz="2000" dirty="0">
              <a:latin typeface="+mj-l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85" r:id="rId4"/>
    <p:sldLayoutId id="2147483664" r:id="rId5"/>
    <p:sldLayoutId id="2147483665" r:id="rId6"/>
    <p:sldLayoutId id="2147483666" r:id="rId7"/>
    <p:sldLayoutId id="2147483667" r:id="rId8"/>
    <p:sldLayoutId id="2147483668" r:id="rId9"/>
    <p:sldLayoutId id="2147483669" r:id="rId10"/>
    <p:sldLayoutId id="2147483670" r:id="rId11"/>
    <p:sldLayoutId id="2147483683" r:id="rId12"/>
    <p:sldLayoutId id="2147483684" r:id="rId13"/>
    <p:sldLayoutId id="2147483673" r:id="rId14"/>
    <p:sldLayoutId id="2147483674" r:id="rId15"/>
  </p:sldLayoutIdLst>
  <p:timing>
    <p:tnLst>
      <p:par>
        <p:cTn xmlns:p14="http://schemas.microsoft.com/office/powerpoint/2010/main" id="1" dur="indefinite" restart="never" nodeType="tmRoot"/>
      </p:par>
    </p:tnLst>
  </p:timing>
  <p:txStyles>
    <p:titleStyle>
      <a:lvl1pPr algn="l" defTabSz="914400" rtl="0" eaLnBrk="1" latinLnBrk="0" hangingPunct="1">
        <a:lnSpc>
          <a:spcPct val="1000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9"/>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9"/>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9"/>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9"/>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9"/>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9"/>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42312">
            <a:off x="649224" y="2988226"/>
            <a:ext cx="8266176" cy="1612607"/>
          </a:xfrm>
        </p:spPr>
        <p:txBody>
          <a:bodyPr/>
          <a:lstStyle/>
          <a:p>
            <a:r>
              <a:rPr lang="en-US" dirty="0" smtClean="0"/>
              <a:t>A Modular Model</a:t>
            </a:r>
            <a:br>
              <a:rPr lang="en-US" dirty="0" smtClean="0"/>
            </a:br>
            <a:r>
              <a:rPr lang="en-US" dirty="0" smtClean="0"/>
              <a:t>of ePortfolio Implementation</a:t>
            </a:r>
          </a:p>
        </p:txBody>
      </p:sp>
      <p:sp>
        <p:nvSpPr>
          <p:cNvPr id="3" name="Subtitle 2"/>
          <p:cNvSpPr>
            <a:spLocks noGrp="1"/>
          </p:cNvSpPr>
          <p:nvPr>
            <p:ph type="subTitle" idx="1"/>
          </p:nvPr>
        </p:nvSpPr>
        <p:spPr/>
        <p:txBody>
          <a:bodyPr/>
          <a:lstStyle/>
          <a:p>
            <a:pPr lvl="0"/>
            <a:r>
              <a:rPr lang="en-US" dirty="0" smtClean="0"/>
              <a:t>A flexible approach to starting small</a:t>
            </a:r>
          </a:p>
        </p:txBody>
      </p:sp>
      <p:sp>
        <p:nvSpPr>
          <p:cNvPr id="4" name="TextBox 3"/>
          <p:cNvSpPr txBox="1"/>
          <p:nvPr/>
        </p:nvSpPr>
        <p:spPr>
          <a:xfrm>
            <a:off x="2362200" y="6400800"/>
            <a:ext cx="6629400" cy="369332"/>
          </a:xfrm>
          <a:prstGeom prst="rect">
            <a:avLst/>
          </a:prstGeom>
          <a:noFill/>
        </p:spPr>
        <p:txBody>
          <a:bodyPr wrap="square" rtlCol="0">
            <a:spAutoFit/>
          </a:bodyPr>
          <a:lstStyle/>
          <a:p>
            <a:pPr algn="r"/>
            <a:r>
              <a:rPr lang="en-US" dirty="0" smtClean="0">
                <a:solidFill>
                  <a:schemeClr val="bg2">
                    <a:lumMod val="20000"/>
                    <a:lumOff val="80000"/>
                  </a:schemeClr>
                </a:solidFill>
              </a:rPr>
              <a:t>Presentation by Eric Hoffman, 30 July 2013</a:t>
            </a:r>
            <a:endParaRPr lang="en-US" dirty="0">
              <a:solidFill>
                <a:schemeClr val="bg2">
                  <a:lumMod val="20000"/>
                  <a:lumOff val="80000"/>
                </a:schemeClr>
              </a:solidFill>
            </a:endParaRPr>
          </a:p>
        </p:txBody>
      </p:sp>
    </p:spTree>
    <p:extLst>
      <p:ext uri="{BB962C8B-B14F-4D97-AF65-F5344CB8AC3E}">
        <p14:creationId xmlns:p14="http://schemas.microsoft.com/office/powerpoint/2010/main" val="41709496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a:t>
            </a:r>
            <a:endParaRPr lang="en-US" dirty="0"/>
          </a:p>
        </p:txBody>
      </p:sp>
      <p:pic>
        <p:nvPicPr>
          <p:cNvPr id="4" name="Picture 3" descr="7-15-2013 6-09-3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904999"/>
            <a:ext cx="2844981" cy="3238307"/>
          </a:xfrm>
          <a:prstGeom prst="rect">
            <a:avLst/>
          </a:prstGeom>
        </p:spPr>
      </p:pic>
      <p:pic>
        <p:nvPicPr>
          <p:cNvPr id="5" name="Picture 4" descr="7-15-2013 6-10-48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163" y="1900008"/>
            <a:ext cx="2900707" cy="3205392"/>
          </a:xfrm>
          <a:prstGeom prst="rect">
            <a:avLst/>
          </a:prstGeom>
        </p:spPr>
      </p:pic>
      <p:pic>
        <p:nvPicPr>
          <p:cNvPr id="6" name="Picture 5" descr="7-15-2013 6-11-52 P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5681" y="1904999"/>
            <a:ext cx="2833519" cy="6662857"/>
          </a:xfrm>
          <a:prstGeom prst="rect">
            <a:avLst/>
          </a:prstGeom>
        </p:spPr>
      </p:pic>
      <p:sp>
        <p:nvSpPr>
          <p:cNvPr id="7" name="Rectangle 6"/>
          <p:cNvSpPr/>
          <p:nvPr/>
        </p:nvSpPr>
        <p:spPr>
          <a:xfrm>
            <a:off x="30524" y="2057400"/>
            <a:ext cx="1341076" cy="2286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48000" y="2057400"/>
            <a:ext cx="1341076" cy="2286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19800" y="2057400"/>
            <a:ext cx="1341076" cy="2286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86000" y="1066800"/>
            <a:ext cx="801872" cy="369332"/>
          </a:xfrm>
          <a:prstGeom prst="rect">
            <a:avLst/>
          </a:prstGeom>
          <a:solidFill>
            <a:srgbClr val="FFFFFF"/>
          </a:solidFill>
        </p:spPr>
        <p:txBody>
          <a:bodyPr wrap="none" rtlCol="0">
            <a:spAutoFit/>
          </a:bodyPr>
          <a:lstStyle/>
          <a:p>
            <a:r>
              <a:rPr lang="en-US" dirty="0" smtClean="0">
                <a:solidFill>
                  <a:srgbClr val="FF6600"/>
                </a:solidFill>
              </a:rPr>
              <a:t>menu</a:t>
            </a:r>
            <a:endParaRPr lang="en-US" dirty="0">
              <a:solidFill>
                <a:srgbClr val="FF6600"/>
              </a:solidFill>
            </a:endParaRPr>
          </a:p>
        </p:txBody>
      </p:sp>
      <p:cxnSp>
        <p:nvCxnSpPr>
          <p:cNvPr id="12" name="Straight Connector 11"/>
          <p:cNvCxnSpPr>
            <a:stCxn id="10" idx="1"/>
          </p:cNvCxnSpPr>
          <p:nvPr/>
        </p:nvCxnSpPr>
        <p:spPr>
          <a:xfrm flipH="1">
            <a:off x="1066800" y="1251466"/>
            <a:ext cx="1219200" cy="805934"/>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2"/>
          </p:cNvCxnSpPr>
          <p:nvPr/>
        </p:nvCxnSpPr>
        <p:spPr>
          <a:xfrm>
            <a:off x="2686936" y="1436132"/>
            <a:ext cx="970664" cy="621268"/>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3"/>
            <a:endCxn id="9" idx="0"/>
          </p:cNvCxnSpPr>
          <p:nvPr/>
        </p:nvCxnSpPr>
        <p:spPr>
          <a:xfrm>
            <a:off x="3087872" y="1251466"/>
            <a:ext cx="3602466" cy="805934"/>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32032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36226" y="4495800"/>
            <a:ext cx="7716839" cy="22860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2000"/>
              </a:spcAft>
              <a:buFontTx/>
              <a:buBlip>
                <a:blip r:embed="rId3"/>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3"/>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3"/>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3"/>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3"/>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3"/>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3"/>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3"/>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3"/>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a:lstStyle>
          <a:p>
            <a:r>
              <a:rPr lang="en-US" sz="1800" dirty="0" smtClean="0"/>
              <a:t>Artifact: a text box, image, blog entry,</a:t>
            </a:r>
            <a:br>
              <a:rPr lang="en-US" sz="1800" dirty="0" smtClean="0"/>
            </a:br>
            <a:r>
              <a:rPr lang="en-US" sz="1800" dirty="0" smtClean="0"/>
              <a:t>link to a file, link to a video, or any other</a:t>
            </a:r>
            <a:br>
              <a:rPr lang="en-US" sz="1800" dirty="0" smtClean="0"/>
            </a:br>
            <a:r>
              <a:rPr lang="en-US" sz="1800" dirty="0" smtClean="0"/>
              <a:t>chunk of content</a:t>
            </a:r>
          </a:p>
          <a:p>
            <a:r>
              <a:rPr lang="en-US" sz="1800" dirty="0" smtClean="0"/>
              <a:t>Page: a Web page that contains an organized group of artifacts</a:t>
            </a:r>
          </a:p>
          <a:p>
            <a:r>
              <a:rPr lang="en-US" sz="1800" dirty="0" smtClean="0"/>
              <a:t>Collection: an organized linked group of pages, linked to each other by a consistent menu</a:t>
            </a:r>
          </a:p>
        </p:txBody>
      </p:sp>
      <p:sp>
        <p:nvSpPr>
          <p:cNvPr id="2" name="Title 1"/>
          <p:cNvSpPr>
            <a:spLocks noGrp="1"/>
          </p:cNvSpPr>
          <p:nvPr>
            <p:ph type="title"/>
          </p:nvPr>
        </p:nvSpPr>
        <p:spPr/>
        <p:txBody>
          <a:bodyPr/>
          <a:lstStyle/>
          <a:p>
            <a:r>
              <a:rPr lang="en-US" dirty="0" smtClean="0"/>
              <a:t>The Enzyme</a:t>
            </a:r>
            <a:r>
              <a:rPr lang="en-US" baseline="0" dirty="0" smtClean="0"/>
              <a:t> as an </a:t>
            </a:r>
            <a:r>
              <a:rPr lang="en-US" baseline="0" dirty="0" err="1" smtClean="0"/>
              <a:t>ePortfolio</a:t>
            </a:r>
            <a:r>
              <a:rPr lang="en-US" dirty="0" smtClean="0"/>
              <a:t> Analog</a:t>
            </a:r>
            <a:endParaRPr lang="en-US" dirty="0"/>
          </a:p>
        </p:txBody>
      </p:sp>
      <p:sp>
        <p:nvSpPr>
          <p:cNvPr id="11" name="Content Placeholder 10"/>
          <p:cNvSpPr>
            <a:spLocks noGrp="1"/>
          </p:cNvSpPr>
          <p:nvPr>
            <p:ph sz="quarter" idx="13"/>
          </p:nvPr>
        </p:nvSpPr>
        <p:spPr>
          <a:xfrm>
            <a:off x="304801" y="1066800"/>
            <a:ext cx="3810000" cy="3810000"/>
          </a:xfrm>
        </p:spPr>
        <p:txBody>
          <a:bodyPr/>
          <a:lstStyle/>
          <a:p>
            <a:pPr marL="457200" indent="-457200">
              <a:buFont typeface="+mj-lt"/>
              <a:buAutoNum type="alphaUcPeriod"/>
            </a:pPr>
            <a:r>
              <a:rPr lang="en-US" dirty="0" smtClean="0"/>
              <a:t>Polished </a:t>
            </a:r>
            <a:r>
              <a:rPr lang="en-US" dirty="0" err="1" smtClean="0"/>
              <a:t>eP</a:t>
            </a:r>
            <a:r>
              <a:rPr lang="en-US" dirty="0" smtClean="0"/>
              <a:t> collection</a:t>
            </a:r>
          </a:p>
          <a:p>
            <a:pPr marL="457200" indent="-457200">
              <a:buFont typeface="+mj-lt"/>
              <a:buAutoNum type="alphaUcPeriod"/>
            </a:pPr>
            <a:r>
              <a:rPr lang="en-US" dirty="0" err="1" smtClean="0"/>
              <a:t>eP</a:t>
            </a:r>
            <a:r>
              <a:rPr lang="en-US" dirty="0" smtClean="0"/>
              <a:t> in development</a:t>
            </a:r>
          </a:p>
          <a:p>
            <a:pPr marL="457200" indent="-457200">
              <a:buFont typeface="+mj-lt"/>
              <a:buAutoNum type="alphaUcPeriod"/>
            </a:pPr>
            <a:r>
              <a:rPr lang="en-US" dirty="0" smtClean="0"/>
              <a:t>Artifacts (disparate</a:t>
            </a:r>
            <a:r>
              <a:rPr lang="en-US" baseline="0" dirty="0" smtClean="0"/>
              <a:t> content)</a:t>
            </a:r>
          </a:p>
          <a:p>
            <a:pPr marL="457200" indent="-457200">
              <a:buFont typeface="+mj-lt"/>
              <a:buAutoNum type="alphaUcPeriod"/>
            </a:pPr>
            <a:r>
              <a:rPr lang="en-US" baseline="0" dirty="0" smtClean="0"/>
              <a:t>ePortfolio infrastructure</a:t>
            </a:r>
            <a:endParaRPr lang="en-US" dirty="0"/>
          </a:p>
        </p:txBody>
      </p:sp>
      <p:pic>
        <p:nvPicPr>
          <p:cNvPr id="5" name="Picture 4"/>
          <p:cNvPicPr>
            <a:picLocks noChangeAspect="1"/>
          </p:cNvPicPr>
          <p:nvPr/>
        </p:nvPicPr>
        <p:blipFill>
          <a:blip r:embed="rId4" cstate="print"/>
          <a:stretch>
            <a:fillRect/>
          </a:stretch>
        </p:blipFill>
        <p:spPr>
          <a:xfrm>
            <a:off x="4852763" y="2158496"/>
            <a:ext cx="4062637" cy="3327904"/>
          </a:xfrm>
          <a:prstGeom prst="rect">
            <a:avLst/>
          </a:prstGeom>
        </p:spPr>
      </p:pic>
      <p:grpSp>
        <p:nvGrpSpPr>
          <p:cNvPr id="10" name="Group 9"/>
          <p:cNvGrpSpPr/>
          <p:nvPr/>
        </p:nvGrpSpPr>
        <p:grpSpPr>
          <a:xfrm>
            <a:off x="8305800" y="5562600"/>
            <a:ext cx="622300" cy="190500"/>
            <a:chOff x="4038600" y="1009650"/>
            <a:chExt cx="622300" cy="190500"/>
          </a:xfrm>
        </p:grpSpPr>
        <p:pic>
          <p:nvPicPr>
            <p:cNvPr id="6" name="Picture 5"/>
            <p:cNvPicPr>
              <a:picLocks noChangeAspect="1"/>
            </p:cNvPicPr>
            <p:nvPr/>
          </p:nvPicPr>
          <p:blipFill>
            <a:blip r:embed="rId5" cstate="print"/>
            <a:stretch>
              <a:fillRect/>
            </a:stretch>
          </p:blipFill>
          <p:spPr>
            <a:xfrm>
              <a:off x="4470400" y="1009650"/>
              <a:ext cx="190500" cy="190500"/>
            </a:xfrm>
            <a:prstGeom prst="rect">
              <a:avLst/>
            </a:prstGeom>
          </p:spPr>
        </p:pic>
        <p:pic>
          <p:nvPicPr>
            <p:cNvPr id="7" name="Picture 6"/>
            <p:cNvPicPr>
              <a:picLocks noChangeAspect="1"/>
            </p:cNvPicPr>
            <p:nvPr/>
          </p:nvPicPr>
          <p:blipFill>
            <a:blip r:embed="rId6" cstate="print"/>
            <a:stretch>
              <a:fillRect/>
            </a:stretch>
          </p:blipFill>
          <p:spPr>
            <a:xfrm>
              <a:off x="4254500" y="1009650"/>
              <a:ext cx="190500" cy="190500"/>
            </a:xfrm>
            <a:prstGeom prst="rect">
              <a:avLst/>
            </a:prstGeom>
          </p:spPr>
        </p:pic>
        <p:pic>
          <p:nvPicPr>
            <p:cNvPr id="8" name="Picture 7"/>
            <p:cNvPicPr>
              <a:picLocks noChangeAspect="1"/>
            </p:cNvPicPr>
            <p:nvPr/>
          </p:nvPicPr>
          <p:blipFill>
            <a:blip r:embed="rId7" cstate="print"/>
            <a:stretch>
              <a:fillRect/>
            </a:stretch>
          </p:blipFill>
          <p:spPr>
            <a:xfrm>
              <a:off x="4038600" y="1009650"/>
              <a:ext cx="190500" cy="190500"/>
            </a:xfrm>
            <a:prstGeom prst="rect">
              <a:avLst/>
            </a:prstGeom>
          </p:spPr>
        </p:pic>
      </p:grpSp>
      <p:sp>
        <p:nvSpPr>
          <p:cNvPr id="9" name="Rectangle 8"/>
          <p:cNvSpPr/>
          <p:nvPr/>
        </p:nvSpPr>
        <p:spPr>
          <a:xfrm rot="16200000">
            <a:off x="6650995" y="4364995"/>
            <a:ext cx="4724400" cy="261610"/>
          </a:xfrm>
          <a:prstGeom prst="rect">
            <a:avLst/>
          </a:prstGeom>
        </p:spPr>
        <p:txBody>
          <a:bodyPr wrap="square">
            <a:spAutoFit/>
          </a:bodyPr>
          <a:lstStyle/>
          <a:p>
            <a:r>
              <a:rPr lang="en-US" sz="1100" dirty="0">
                <a:solidFill>
                  <a:schemeClr val="bg1"/>
                </a:solidFill>
                <a:latin typeface="Arial"/>
                <a:cs typeface="Arial"/>
              </a:rPr>
              <a:t> </a:t>
            </a:r>
            <a:r>
              <a:rPr lang="en-US" sz="1100" dirty="0" smtClean="0">
                <a:solidFill>
                  <a:schemeClr val="bg1"/>
                </a:solidFill>
                <a:latin typeface="Arial"/>
                <a:cs typeface="Arial"/>
              </a:rPr>
              <a:t>“Enzymes” - Some </a:t>
            </a:r>
            <a:r>
              <a:rPr lang="en-US" sz="1100" dirty="0">
                <a:solidFill>
                  <a:schemeClr val="bg1"/>
                </a:solidFill>
                <a:latin typeface="Arial"/>
                <a:cs typeface="Arial"/>
              </a:rPr>
              <a:t>rights reserved by </a:t>
            </a:r>
            <a:r>
              <a:rPr lang="en-US" sz="1100" dirty="0" err="1" smtClean="0">
                <a:solidFill>
                  <a:schemeClr val="bg1"/>
                </a:solidFill>
                <a:latin typeface="Arial"/>
                <a:cs typeface="Arial"/>
              </a:rPr>
              <a:t>SweetChickaD</a:t>
            </a:r>
            <a:r>
              <a:rPr lang="en-US" sz="1100" dirty="0" smtClean="0">
                <a:solidFill>
                  <a:schemeClr val="bg1"/>
                </a:solidFill>
                <a:latin typeface="Arial"/>
                <a:cs typeface="Arial"/>
              </a:rPr>
              <a:t>, </a:t>
            </a:r>
            <a:r>
              <a:rPr lang="en-US" sz="1100" dirty="0" err="1" smtClean="0">
                <a:solidFill>
                  <a:schemeClr val="bg1"/>
                </a:solidFill>
                <a:latin typeface="Arial"/>
                <a:cs typeface="Arial"/>
              </a:rPr>
              <a:t>flickr.com</a:t>
            </a:r>
            <a:endParaRPr lang="en-US" sz="1100" dirty="0">
              <a:solidFill>
                <a:schemeClr val="bg1"/>
              </a:solidFill>
              <a:latin typeface="Arial"/>
              <a:cs typeface="Arial"/>
            </a:endParaRPr>
          </a:p>
        </p:txBody>
      </p:sp>
    </p:spTree>
    <p:extLst>
      <p:ext uri="{BB962C8B-B14F-4D97-AF65-F5344CB8AC3E}">
        <p14:creationId xmlns:p14="http://schemas.microsoft.com/office/powerpoint/2010/main" val="32304922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126412" cy="1447800"/>
          </a:xfrm>
        </p:spPr>
        <p:txBody>
          <a:bodyPr/>
          <a:lstStyle/>
          <a:p>
            <a:r>
              <a:rPr lang="en-US" dirty="0" smtClean="0"/>
              <a:t>The Modular Model Concept: Collections</a:t>
            </a:r>
            <a:endParaRPr lang="en-US" dirty="0"/>
          </a:p>
        </p:txBody>
      </p:sp>
      <p:sp>
        <p:nvSpPr>
          <p:cNvPr id="3" name="Content Placeholder 2"/>
          <p:cNvSpPr>
            <a:spLocks noGrp="1"/>
          </p:cNvSpPr>
          <p:nvPr>
            <p:ph sz="half" idx="1"/>
          </p:nvPr>
        </p:nvSpPr>
        <p:spPr>
          <a:xfrm>
            <a:off x="699247" y="3024188"/>
            <a:ext cx="3657600" cy="3757612"/>
          </a:xfrm>
        </p:spPr>
        <p:txBody>
          <a:bodyPr>
            <a:normAutofit/>
          </a:bodyPr>
          <a:lstStyle/>
          <a:p>
            <a:pPr marL="0" indent="0">
              <a:buNone/>
            </a:pPr>
            <a:r>
              <a:rPr lang="en-US" dirty="0" smtClean="0"/>
              <a:t>Students have ePortfolios organized into multiple COLLECTIONS:</a:t>
            </a:r>
          </a:p>
          <a:p>
            <a:r>
              <a:rPr lang="en-US" dirty="0" smtClean="0"/>
              <a:t>Professional</a:t>
            </a:r>
          </a:p>
          <a:p>
            <a:r>
              <a:rPr lang="en-US" dirty="0" smtClean="0"/>
              <a:t>Personal Development</a:t>
            </a:r>
          </a:p>
          <a:p>
            <a:r>
              <a:rPr lang="en-US" dirty="0" smtClean="0"/>
              <a:t>Each class or major co-curricular activity</a:t>
            </a:r>
            <a:endParaRPr lang="en-US" dirty="0"/>
          </a:p>
        </p:txBody>
      </p:sp>
      <p:sp>
        <p:nvSpPr>
          <p:cNvPr id="4" name="Content Placeholder 3"/>
          <p:cNvSpPr>
            <a:spLocks noGrp="1"/>
          </p:cNvSpPr>
          <p:nvPr>
            <p:ph sz="half" idx="2"/>
          </p:nvPr>
        </p:nvSpPr>
        <p:spPr>
          <a:xfrm>
            <a:off x="4751294" y="3024188"/>
            <a:ext cx="3859306" cy="3833812"/>
          </a:xfrm>
        </p:spPr>
        <p:txBody>
          <a:bodyPr>
            <a:normAutofit/>
          </a:bodyPr>
          <a:lstStyle/>
          <a:p>
            <a:pPr marL="0" indent="0">
              <a:buNone/>
            </a:pPr>
            <a:r>
              <a:rPr lang="en-US" dirty="0" smtClean="0"/>
              <a:t>Each COLLECTION </a:t>
            </a:r>
            <a:r>
              <a:rPr lang="en-US" dirty="0"/>
              <a:t>can be viewed </a:t>
            </a:r>
            <a:r>
              <a:rPr lang="en-US" dirty="0" smtClean="0"/>
              <a:t>by corresponding audience:</a:t>
            </a:r>
            <a:endParaRPr lang="en-US" dirty="0"/>
          </a:p>
          <a:p>
            <a:r>
              <a:rPr lang="en-US" dirty="0" smtClean="0"/>
              <a:t>General public</a:t>
            </a:r>
          </a:p>
          <a:p>
            <a:r>
              <a:rPr lang="en-US" dirty="0" smtClean="0"/>
              <a:t>Advisors</a:t>
            </a:r>
          </a:p>
          <a:p>
            <a:r>
              <a:rPr lang="en-US" dirty="0" smtClean="0"/>
              <a:t>Instructor (and instruction team), classmates</a:t>
            </a:r>
          </a:p>
        </p:txBody>
      </p:sp>
    </p:spTree>
    <p:extLst>
      <p:ext uri="{BB962C8B-B14F-4D97-AF65-F5344CB8AC3E}">
        <p14:creationId xmlns:p14="http://schemas.microsoft.com/office/powerpoint/2010/main" val="28785337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Modular Model Concept: Duration</a:t>
            </a:r>
            <a:endParaRPr lang="en-US" dirty="0"/>
          </a:p>
        </p:txBody>
      </p:sp>
      <p:sp>
        <p:nvSpPr>
          <p:cNvPr id="6" name="Content Placeholder 5"/>
          <p:cNvSpPr>
            <a:spLocks noGrp="1"/>
          </p:cNvSpPr>
          <p:nvPr>
            <p:ph sz="quarter" idx="13"/>
          </p:nvPr>
        </p:nvSpPr>
        <p:spPr/>
        <p:txBody>
          <a:bodyPr/>
          <a:lstStyle/>
          <a:p>
            <a:r>
              <a:rPr lang="en-US" dirty="0" smtClean="0"/>
              <a:t>Professional: Permanent</a:t>
            </a:r>
          </a:p>
          <a:p>
            <a:r>
              <a:rPr lang="en-US" dirty="0" smtClean="0"/>
              <a:t>Personal Development: Duration of enrollment</a:t>
            </a:r>
          </a:p>
          <a:p>
            <a:r>
              <a:rPr lang="en-US" dirty="0" smtClean="0"/>
              <a:t>Individual Class: Semester-long, then archived</a:t>
            </a:r>
          </a:p>
          <a:p>
            <a:r>
              <a:rPr lang="en-US" dirty="0" smtClean="0"/>
              <a:t>Co-Curricular Organization: </a:t>
            </a:r>
            <a:r>
              <a:rPr lang="en-US" dirty="0"/>
              <a:t>Duration of </a:t>
            </a:r>
            <a:r>
              <a:rPr lang="en-US" dirty="0" smtClean="0"/>
              <a:t>enrollment</a:t>
            </a:r>
          </a:p>
        </p:txBody>
      </p:sp>
    </p:spTree>
    <p:extLst>
      <p:ext uri="{BB962C8B-B14F-4D97-AF65-F5344CB8AC3E}">
        <p14:creationId xmlns:p14="http://schemas.microsoft.com/office/powerpoint/2010/main" val="7513698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1"/>
            <a:ext cx="8382003" cy="990599"/>
          </a:xfrm>
        </p:spPr>
        <p:txBody>
          <a:bodyPr/>
          <a:lstStyle/>
          <a:p>
            <a:pPr lvl="0"/>
            <a:r>
              <a:rPr lang="en-US" dirty="0" smtClean="0"/>
              <a:t>The Modular Model: Assessment</a:t>
            </a:r>
            <a:endParaRPr lang="en-US" dirty="0"/>
          </a:p>
        </p:txBody>
      </p:sp>
      <p:sp>
        <p:nvSpPr>
          <p:cNvPr id="3" name="Content Placeholder 2"/>
          <p:cNvSpPr>
            <a:spLocks noGrp="1"/>
          </p:cNvSpPr>
          <p:nvPr>
            <p:ph sz="quarter" idx="13"/>
          </p:nvPr>
        </p:nvSpPr>
        <p:spPr/>
        <p:txBody>
          <a:bodyPr>
            <a:normAutofit fontScale="92500"/>
          </a:bodyPr>
          <a:lstStyle/>
          <a:p>
            <a:pPr rtl="0" eaLnBrk="1" latinLnBrk="0" hangingPunct="1"/>
            <a:r>
              <a:rPr lang="en-US" sz="2400" kern="1200" dirty="0" smtClean="0">
                <a:solidFill>
                  <a:schemeClr val="bg1"/>
                </a:solidFill>
                <a:effectLst>
                  <a:outerShdw blurRad="38100" dist="38100" dir="2700000" algn="tl" rotWithShape="0">
                    <a:srgbClr val="000000">
                      <a:alpha val="43000"/>
                    </a:srgbClr>
                  </a:outerShdw>
                </a:effectLst>
                <a:latin typeface="+mn-lt"/>
                <a:ea typeface="+mn-ea"/>
                <a:cs typeface="+mn-cs"/>
              </a:rPr>
              <a:t>Professional: Office of Career Development manual assessment</a:t>
            </a:r>
            <a:endParaRPr lang="en-US" sz="2400" dirty="0" smtClean="0">
              <a:effectLst/>
            </a:endParaRPr>
          </a:p>
          <a:p>
            <a:pPr rtl="0" eaLnBrk="1" latinLnBrk="0" hangingPunct="1"/>
            <a:r>
              <a:rPr lang="en-US" sz="2400" kern="1200" dirty="0" smtClean="0">
                <a:solidFill>
                  <a:schemeClr val="bg1"/>
                </a:solidFill>
                <a:effectLst>
                  <a:outerShdw blurRad="38100" dist="38100" dir="2700000" algn="tl" rotWithShape="0">
                    <a:srgbClr val="000000">
                      <a:alpha val="43000"/>
                    </a:srgbClr>
                  </a:outerShdw>
                </a:effectLst>
                <a:latin typeface="+mn-lt"/>
                <a:ea typeface="+mn-ea"/>
                <a:cs typeface="+mn-cs"/>
              </a:rPr>
              <a:t>Personal Development: Advisor manual assessment each semester</a:t>
            </a:r>
            <a:endParaRPr lang="en-US" dirty="0" smtClean="0">
              <a:effectLst/>
            </a:endParaRPr>
          </a:p>
          <a:p>
            <a:pPr rtl="0" eaLnBrk="1" latinLnBrk="0" hangingPunct="1"/>
            <a:r>
              <a:rPr lang="en-US" sz="2400" kern="1200" dirty="0" smtClean="0">
                <a:solidFill>
                  <a:schemeClr val="bg1"/>
                </a:solidFill>
                <a:effectLst>
                  <a:outerShdw blurRad="38100" dist="38100" dir="2700000" algn="tl" rotWithShape="0">
                    <a:srgbClr val="000000">
                      <a:alpha val="43000"/>
                    </a:srgbClr>
                  </a:outerShdw>
                </a:effectLst>
                <a:latin typeface="+mn-lt"/>
                <a:ea typeface="+mn-ea"/>
                <a:cs typeface="+mn-cs"/>
              </a:rPr>
              <a:t>Individual Class: Instructor and peer assessment according to rubrics – database “hooks” correspond with competencies and/or curriculum mapping</a:t>
            </a:r>
            <a:endParaRPr lang="en-US" dirty="0" smtClean="0">
              <a:effectLst/>
            </a:endParaRPr>
          </a:p>
          <a:p>
            <a:r>
              <a:rPr lang="en-US" sz="2400" kern="1200" dirty="0" smtClean="0">
                <a:solidFill>
                  <a:schemeClr val="bg1"/>
                </a:solidFill>
                <a:effectLst>
                  <a:outerShdw blurRad="38100" dist="38100" dir="2700000" algn="tl" rotWithShape="0">
                    <a:srgbClr val="000000">
                      <a:alpha val="43000"/>
                    </a:srgbClr>
                  </a:outerShdw>
                </a:effectLst>
                <a:latin typeface="+mn-lt"/>
                <a:ea typeface="+mn-ea"/>
                <a:cs typeface="+mn-cs"/>
              </a:rPr>
              <a:t>Co-Curricular Organization: </a:t>
            </a:r>
            <a:r>
              <a:rPr lang="en-US" dirty="0">
                <a:effectLst>
                  <a:outerShdw blurRad="38100" dist="38100" dir="2700000" algn="tl" rotWithShape="0">
                    <a:srgbClr val="000000">
                      <a:alpha val="43000"/>
                    </a:srgbClr>
                  </a:outerShdw>
                </a:effectLst>
              </a:rPr>
              <a:t>Advisor manual assessment each </a:t>
            </a:r>
            <a:r>
              <a:rPr lang="en-US" dirty="0" smtClean="0">
                <a:effectLst>
                  <a:outerShdw blurRad="38100" dist="38100" dir="2700000" algn="tl" rotWithShape="0">
                    <a:srgbClr val="000000">
                      <a:alpha val="43000"/>
                    </a:srgbClr>
                  </a:outerShdw>
                </a:effectLst>
              </a:rPr>
              <a:t>semester, or at conclusion of events</a:t>
            </a:r>
          </a:p>
        </p:txBody>
      </p:sp>
    </p:spTree>
    <p:extLst>
      <p:ext uri="{BB962C8B-B14F-4D97-AF65-F5344CB8AC3E}">
        <p14:creationId xmlns:p14="http://schemas.microsoft.com/office/powerpoint/2010/main" val="6749268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Modular Model Concept: Example</a:t>
            </a:r>
            <a:endParaRPr lang="en-US" dirty="0"/>
          </a:p>
        </p:txBody>
      </p:sp>
      <p:sp>
        <p:nvSpPr>
          <p:cNvPr id="5" name="TextBox 4"/>
          <p:cNvSpPr txBox="1"/>
          <p:nvPr/>
        </p:nvSpPr>
        <p:spPr>
          <a:xfrm>
            <a:off x="152400" y="2362200"/>
            <a:ext cx="1811764" cy="923330"/>
          </a:xfrm>
          <a:prstGeom prst="rect">
            <a:avLst/>
          </a:prstGeom>
          <a:noFill/>
        </p:spPr>
        <p:txBody>
          <a:bodyPr wrap="none" rtlCol="0">
            <a:spAutoFit/>
          </a:bodyPr>
          <a:lstStyle/>
          <a:p>
            <a:r>
              <a:rPr lang="en-US" dirty="0" smtClean="0">
                <a:solidFill>
                  <a:srgbClr val="FFFFFF"/>
                </a:solidFill>
              </a:rPr>
              <a:t>Student:</a:t>
            </a:r>
          </a:p>
          <a:p>
            <a:r>
              <a:rPr lang="en-US" dirty="0" smtClean="0">
                <a:solidFill>
                  <a:srgbClr val="FFFFFF"/>
                </a:solidFill>
              </a:rPr>
              <a:t>Jean </a:t>
            </a:r>
            <a:r>
              <a:rPr lang="en-US" dirty="0" err="1" smtClean="0">
                <a:solidFill>
                  <a:srgbClr val="FFFFFF"/>
                </a:solidFill>
              </a:rPr>
              <a:t>Aucoin</a:t>
            </a:r>
            <a:endParaRPr lang="en-US" dirty="0" smtClean="0">
              <a:solidFill>
                <a:srgbClr val="FFFFFF"/>
              </a:solidFill>
            </a:endParaRPr>
          </a:p>
          <a:p>
            <a:r>
              <a:rPr lang="en-US" dirty="0" smtClean="0">
                <a:solidFill>
                  <a:srgbClr val="FFFFFF"/>
                </a:solidFill>
              </a:rPr>
              <a:t>(automatic </a:t>
            </a:r>
            <a:r>
              <a:rPr lang="en-US" dirty="0" err="1" smtClean="0">
                <a:solidFill>
                  <a:srgbClr val="FFFFFF"/>
                </a:solidFill>
              </a:rPr>
              <a:t>eP</a:t>
            </a:r>
            <a:r>
              <a:rPr lang="en-US" dirty="0" smtClean="0">
                <a:solidFill>
                  <a:srgbClr val="FFFFFF"/>
                </a:solidFill>
              </a:rPr>
              <a:t>)</a:t>
            </a:r>
            <a:endParaRPr lang="en-US" dirty="0">
              <a:solidFill>
                <a:srgbClr val="FFFFFF"/>
              </a:solidFill>
            </a:endParaRPr>
          </a:p>
        </p:txBody>
      </p:sp>
      <p:sp>
        <p:nvSpPr>
          <p:cNvPr id="6" name="TextBox 5"/>
          <p:cNvSpPr txBox="1"/>
          <p:nvPr/>
        </p:nvSpPr>
        <p:spPr>
          <a:xfrm>
            <a:off x="1970011" y="2362200"/>
            <a:ext cx="1069524" cy="923330"/>
          </a:xfrm>
          <a:prstGeom prst="rect">
            <a:avLst/>
          </a:prstGeom>
          <a:noFill/>
        </p:spPr>
        <p:txBody>
          <a:bodyPr wrap="none" rtlCol="0">
            <a:spAutoFit/>
          </a:bodyPr>
          <a:lstStyle/>
          <a:p>
            <a:r>
              <a:rPr lang="en-US" dirty="0" smtClean="0">
                <a:solidFill>
                  <a:srgbClr val="FFFFFF"/>
                </a:solidFill>
              </a:rPr>
              <a:t>Class:</a:t>
            </a:r>
          </a:p>
          <a:p>
            <a:r>
              <a:rPr lang="en-US" dirty="0" smtClean="0">
                <a:solidFill>
                  <a:srgbClr val="FFFFFF"/>
                </a:solidFill>
              </a:rPr>
              <a:t>ART112</a:t>
            </a:r>
          </a:p>
          <a:p>
            <a:r>
              <a:rPr lang="en-US" dirty="0" smtClean="0">
                <a:solidFill>
                  <a:srgbClr val="FFFFFF"/>
                </a:solidFill>
              </a:rPr>
              <a:t>No </a:t>
            </a:r>
            <a:r>
              <a:rPr lang="en-US" dirty="0" err="1" smtClean="0">
                <a:solidFill>
                  <a:srgbClr val="FFFFFF"/>
                </a:solidFill>
              </a:rPr>
              <a:t>eP</a:t>
            </a:r>
            <a:endParaRPr lang="en-US" dirty="0">
              <a:solidFill>
                <a:srgbClr val="FFFFFF"/>
              </a:solidFill>
            </a:endParaRPr>
          </a:p>
        </p:txBody>
      </p:sp>
      <p:sp>
        <p:nvSpPr>
          <p:cNvPr id="4" name="Down Arrow 3"/>
          <p:cNvSpPr/>
          <p:nvPr/>
        </p:nvSpPr>
        <p:spPr>
          <a:xfrm>
            <a:off x="3661744" y="3352800"/>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284668" y="2362200"/>
            <a:ext cx="1211352" cy="923330"/>
          </a:xfrm>
          <a:prstGeom prst="rect">
            <a:avLst/>
          </a:prstGeom>
          <a:noFill/>
        </p:spPr>
        <p:txBody>
          <a:bodyPr wrap="none" rtlCol="0">
            <a:spAutoFit/>
          </a:bodyPr>
          <a:lstStyle/>
          <a:p>
            <a:r>
              <a:rPr lang="en-US" dirty="0" smtClean="0">
                <a:solidFill>
                  <a:srgbClr val="FFFFFF"/>
                </a:solidFill>
              </a:rPr>
              <a:t>Class:</a:t>
            </a:r>
          </a:p>
          <a:p>
            <a:r>
              <a:rPr lang="en-US" dirty="0" smtClean="0">
                <a:solidFill>
                  <a:srgbClr val="FFFFFF"/>
                </a:solidFill>
              </a:rPr>
              <a:t>ENG 101</a:t>
            </a:r>
          </a:p>
          <a:p>
            <a:r>
              <a:rPr lang="en-US" dirty="0" err="1" smtClean="0">
                <a:solidFill>
                  <a:srgbClr val="FFFFFF"/>
                </a:solidFill>
              </a:rPr>
              <a:t>eP</a:t>
            </a:r>
            <a:r>
              <a:rPr lang="en-US" dirty="0" smtClean="0">
                <a:solidFill>
                  <a:srgbClr val="FFFFFF"/>
                </a:solidFill>
              </a:rPr>
              <a:t> active</a:t>
            </a:r>
            <a:endParaRPr lang="en-US" dirty="0">
              <a:solidFill>
                <a:srgbClr val="FFFFFF"/>
              </a:solidFill>
            </a:endParaRPr>
          </a:p>
        </p:txBody>
      </p:sp>
      <p:sp>
        <p:nvSpPr>
          <p:cNvPr id="8" name="TextBox 7"/>
          <p:cNvSpPr txBox="1"/>
          <p:nvPr/>
        </p:nvSpPr>
        <p:spPr>
          <a:xfrm>
            <a:off x="4741153" y="2362200"/>
            <a:ext cx="1211352" cy="923330"/>
          </a:xfrm>
          <a:prstGeom prst="rect">
            <a:avLst/>
          </a:prstGeom>
          <a:noFill/>
        </p:spPr>
        <p:txBody>
          <a:bodyPr wrap="none" rtlCol="0">
            <a:spAutoFit/>
          </a:bodyPr>
          <a:lstStyle/>
          <a:p>
            <a:r>
              <a:rPr lang="en-US" dirty="0" smtClean="0">
                <a:solidFill>
                  <a:srgbClr val="FFFFFF"/>
                </a:solidFill>
              </a:rPr>
              <a:t>Class:</a:t>
            </a:r>
          </a:p>
          <a:p>
            <a:r>
              <a:rPr lang="en-US" dirty="0" smtClean="0">
                <a:solidFill>
                  <a:srgbClr val="FFFFFF"/>
                </a:solidFill>
              </a:rPr>
              <a:t>BN 100</a:t>
            </a:r>
          </a:p>
          <a:p>
            <a:r>
              <a:rPr lang="en-US" dirty="0" err="1" smtClean="0">
                <a:solidFill>
                  <a:srgbClr val="FFFFFF"/>
                </a:solidFill>
              </a:rPr>
              <a:t>eP</a:t>
            </a:r>
            <a:r>
              <a:rPr lang="en-US" dirty="0" smtClean="0">
                <a:solidFill>
                  <a:srgbClr val="FFFFFF"/>
                </a:solidFill>
              </a:rPr>
              <a:t> active</a:t>
            </a:r>
            <a:endParaRPr lang="en-US" dirty="0">
              <a:solidFill>
                <a:srgbClr val="FFFFFF"/>
              </a:solidFill>
            </a:endParaRPr>
          </a:p>
        </p:txBody>
      </p:sp>
      <p:sp>
        <p:nvSpPr>
          <p:cNvPr id="9" name="TextBox 8"/>
          <p:cNvSpPr txBox="1"/>
          <p:nvPr/>
        </p:nvSpPr>
        <p:spPr>
          <a:xfrm>
            <a:off x="6197638" y="2362200"/>
            <a:ext cx="1048371" cy="923330"/>
          </a:xfrm>
          <a:prstGeom prst="rect">
            <a:avLst/>
          </a:prstGeom>
          <a:noFill/>
        </p:spPr>
        <p:txBody>
          <a:bodyPr wrap="none" rtlCol="0">
            <a:spAutoFit/>
          </a:bodyPr>
          <a:lstStyle/>
          <a:p>
            <a:r>
              <a:rPr lang="en-US" dirty="0" smtClean="0">
                <a:solidFill>
                  <a:srgbClr val="FFFFFF"/>
                </a:solidFill>
              </a:rPr>
              <a:t>Class:</a:t>
            </a:r>
          </a:p>
          <a:p>
            <a:r>
              <a:rPr lang="en-US" dirty="0" smtClean="0">
                <a:solidFill>
                  <a:srgbClr val="FFFFFF"/>
                </a:solidFill>
              </a:rPr>
              <a:t>PSY201</a:t>
            </a:r>
          </a:p>
          <a:p>
            <a:r>
              <a:rPr lang="en-US" dirty="0" smtClean="0">
                <a:solidFill>
                  <a:srgbClr val="FFFFFF"/>
                </a:solidFill>
              </a:rPr>
              <a:t>No </a:t>
            </a:r>
            <a:r>
              <a:rPr lang="en-US" dirty="0" err="1" smtClean="0">
                <a:solidFill>
                  <a:srgbClr val="FFFFFF"/>
                </a:solidFill>
              </a:rPr>
              <a:t>eP</a:t>
            </a:r>
            <a:endParaRPr lang="en-US" dirty="0">
              <a:solidFill>
                <a:srgbClr val="FFFFFF"/>
              </a:solidFill>
            </a:endParaRPr>
          </a:p>
        </p:txBody>
      </p:sp>
      <p:sp>
        <p:nvSpPr>
          <p:cNvPr id="10" name="TextBox 9"/>
          <p:cNvSpPr txBox="1"/>
          <p:nvPr/>
        </p:nvSpPr>
        <p:spPr>
          <a:xfrm>
            <a:off x="7491144" y="2362200"/>
            <a:ext cx="1342322" cy="923330"/>
          </a:xfrm>
          <a:prstGeom prst="rect">
            <a:avLst/>
          </a:prstGeom>
          <a:noFill/>
        </p:spPr>
        <p:txBody>
          <a:bodyPr wrap="none" rtlCol="0">
            <a:spAutoFit/>
          </a:bodyPr>
          <a:lstStyle/>
          <a:p>
            <a:r>
              <a:rPr lang="en-US" dirty="0" smtClean="0">
                <a:solidFill>
                  <a:srgbClr val="FFFFFF"/>
                </a:solidFill>
              </a:rPr>
              <a:t>Co-</a:t>
            </a:r>
            <a:r>
              <a:rPr lang="en-US" dirty="0" err="1" smtClean="0">
                <a:solidFill>
                  <a:srgbClr val="FFFFFF"/>
                </a:solidFill>
              </a:rPr>
              <a:t>Curr</a:t>
            </a:r>
            <a:r>
              <a:rPr lang="en-US" dirty="0" smtClean="0">
                <a:solidFill>
                  <a:srgbClr val="FFFFFF"/>
                </a:solidFill>
              </a:rPr>
              <a:t>:</a:t>
            </a:r>
          </a:p>
          <a:p>
            <a:r>
              <a:rPr lang="en-US" dirty="0" smtClean="0">
                <a:solidFill>
                  <a:srgbClr val="FFFFFF"/>
                </a:solidFill>
              </a:rPr>
              <a:t>Art </a:t>
            </a:r>
            <a:r>
              <a:rPr lang="en-US" dirty="0" err="1" smtClean="0">
                <a:solidFill>
                  <a:srgbClr val="FFFFFF"/>
                </a:solidFill>
              </a:rPr>
              <a:t>Atalier</a:t>
            </a:r>
            <a:endParaRPr lang="en-US" dirty="0" smtClean="0">
              <a:solidFill>
                <a:srgbClr val="FFFFFF"/>
              </a:solidFill>
            </a:endParaRPr>
          </a:p>
          <a:p>
            <a:r>
              <a:rPr lang="en-US" dirty="0" err="1" smtClean="0">
                <a:solidFill>
                  <a:srgbClr val="FFFFFF"/>
                </a:solidFill>
              </a:rPr>
              <a:t>eP</a:t>
            </a:r>
            <a:r>
              <a:rPr lang="en-US" dirty="0" smtClean="0">
                <a:solidFill>
                  <a:srgbClr val="FFFFFF"/>
                </a:solidFill>
              </a:rPr>
              <a:t> active</a:t>
            </a:r>
            <a:endParaRPr lang="en-US" dirty="0">
              <a:solidFill>
                <a:srgbClr val="FFFFFF"/>
              </a:solidFill>
            </a:endParaRPr>
          </a:p>
        </p:txBody>
      </p:sp>
      <p:sp>
        <p:nvSpPr>
          <p:cNvPr id="12" name="Down Arrow 11"/>
          <p:cNvSpPr/>
          <p:nvPr/>
        </p:nvSpPr>
        <p:spPr>
          <a:xfrm>
            <a:off x="5105400" y="3352800"/>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228600" y="3352800"/>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a:off x="1129665" y="3352800"/>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7848600" y="3352800"/>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16200000">
            <a:off x="-438339" y="4553141"/>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Professional</a:t>
            </a:r>
            <a:endParaRPr lang="en-US" dirty="0"/>
          </a:p>
        </p:txBody>
      </p:sp>
      <p:sp>
        <p:nvSpPr>
          <p:cNvPr id="17" name="Rounded Rectangle 16"/>
          <p:cNvSpPr/>
          <p:nvPr/>
        </p:nvSpPr>
        <p:spPr>
          <a:xfrm rot="16200000">
            <a:off x="438341" y="4553142"/>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Personal</a:t>
            </a:r>
            <a:br>
              <a:rPr lang="en-US" dirty="0" smtClean="0"/>
            </a:br>
            <a:r>
              <a:rPr lang="en-US" dirty="0" smtClean="0"/>
              <a:t>Development</a:t>
            </a:r>
            <a:endParaRPr lang="en-US" dirty="0"/>
          </a:p>
        </p:txBody>
      </p:sp>
      <p:sp>
        <p:nvSpPr>
          <p:cNvPr id="18" name="Rounded Rectangle 17"/>
          <p:cNvSpPr/>
          <p:nvPr/>
        </p:nvSpPr>
        <p:spPr>
          <a:xfrm rot="16200000">
            <a:off x="2978086" y="4553142"/>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ENG 101</a:t>
            </a:r>
            <a:endParaRPr lang="en-US" dirty="0"/>
          </a:p>
        </p:txBody>
      </p:sp>
      <p:sp>
        <p:nvSpPr>
          <p:cNvPr id="19" name="Rounded Rectangle 18"/>
          <p:cNvSpPr/>
          <p:nvPr/>
        </p:nvSpPr>
        <p:spPr>
          <a:xfrm rot="16200000">
            <a:off x="4438460" y="4553142"/>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BN 100</a:t>
            </a:r>
            <a:endParaRPr lang="en-US" dirty="0"/>
          </a:p>
        </p:txBody>
      </p:sp>
      <p:sp>
        <p:nvSpPr>
          <p:cNvPr id="20" name="Rounded Rectangle 19"/>
          <p:cNvSpPr/>
          <p:nvPr/>
        </p:nvSpPr>
        <p:spPr>
          <a:xfrm rot="16200000">
            <a:off x="7181660" y="4553142"/>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Art </a:t>
            </a:r>
            <a:r>
              <a:rPr lang="en-US" dirty="0" err="1" smtClean="0"/>
              <a:t>Atalier</a:t>
            </a:r>
            <a:endParaRPr lang="en-US" dirty="0"/>
          </a:p>
        </p:txBody>
      </p:sp>
      <p:sp>
        <p:nvSpPr>
          <p:cNvPr id="21" name="Left Brace 20"/>
          <p:cNvSpPr/>
          <p:nvPr/>
        </p:nvSpPr>
        <p:spPr>
          <a:xfrm rot="16200000">
            <a:off x="4000500" y="1866900"/>
            <a:ext cx="609599" cy="84582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3581400" y="6324600"/>
            <a:ext cx="1442635" cy="369332"/>
          </a:xfrm>
          <a:prstGeom prst="rect">
            <a:avLst/>
          </a:prstGeom>
          <a:noFill/>
        </p:spPr>
        <p:txBody>
          <a:bodyPr wrap="none" rtlCol="0">
            <a:spAutoFit/>
          </a:bodyPr>
          <a:lstStyle/>
          <a:p>
            <a:r>
              <a:rPr lang="en-US" dirty="0" smtClean="0">
                <a:solidFill>
                  <a:srgbClr val="FFFFFF"/>
                </a:solidFill>
              </a:rPr>
              <a:t>Collections</a:t>
            </a:r>
            <a:endParaRPr lang="en-US" dirty="0">
              <a:solidFill>
                <a:srgbClr val="FFFFFF"/>
              </a:solidFill>
            </a:endParaRPr>
          </a:p>
        </p:txBody>
      </p:sp>
    </p:spTree>
    <p:extLst>
      <p:ext uri="{BB962C8B-B14F-4D97-AF65-F5344CB8AC3E}">
        <p14:creationId xmlns:p14="http://schemas.microsoft.com/office/powerpoint/2010/main" val="10514079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14401"/>
            <a:ext cx="8915403" cy="990599"/>
          </a:xfrm>
        </p:spPr>
        <p:txBody>
          <a:bodyPr/>
          <a:lstStyle/>
          <a:p>
            <a:r>
              <a:rPr lang="en-US" dirty="0" smtClean="0"/>
              <a:t>The Modular Model Concept: Copy Artifacts Into Collections</a:t>
            </a:r>
            <a:endParaRPr lang="en-US" dirty="0"/>
          </a:p>
        </p:txBody>
      </p:sp>
      <p:sp>
        <p:nvSpPr>
          <p:cNvPr id="16" name="Rounded Rectangle 15"/>
          <p:cNvSpPr/>
          <p:nvPr/>
        </p:nvSpPr>
        <p:spPr>
          <a:xfrm>
            <a:off x="3657600" y="3200400"/>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Professional</a:t>
            </a:r>
            <a:endParaRPr lang="en-US" dirty="0"/>
          </a:p>
        </p:txBody>
      </p:sp>
      <p:sp>
        <p:nvSpPr>
          <p:cNvPr id="17" name="Rounded Rectangle 16"/>
          <p:cNvSpPr/>
          <p:nvPr/>
        </p:nvSpPr>
        <p:spPr>
          <a:xfrm>
            <a:off x="152400" y="3352800"/>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Personal</a:t>
            </a:r>
            <a:br>
              <a:rPr lang="en-US" dirty="0" smtClean="0"/>
            </a:br>
            <a:r>
              <a:rPr lang="en-US" dirty="0" smtClean="0"/>
              <a:t>Development</a:t>
            </a:r>
            <a:endParaRPr lang="en-US" dirty="0"/>
          </a:p>
        </p:txBody>
      </p:sp>
      <p:sp>
        <p:nvSpPr>
          <p:cNvPr id="18" name="Rounded Rectangle 17"/>
          <p:cNvSpPr/>
          <p:nvPr/>
        </p:nvSpPr>
        <p:spPr>
          <a:xfrm>
            <a:off x="1295400" y="5410200"/>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ENG 101</a:t>
            </a:r>
            <a:endParaRPr lang="en-US" dirty="0"/>
          </a:p>
        </p:txBody>
      </p:sp>
      <p:sp>
        <p:nvSpPr>
          <p:cNvPr id="19" name="Rounded Rectangle 18"/>
          <p:cNvSpPr/>
          <p:nvPr/>
        </p:nvSpPr>
        <p:spPr>
          <a:xfrm>
            <a:off x="5334000" y="5562600"/>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BN 100</a:t>
            </a:r>
            <a:endParaRPr lang="en-US" dirty="0"/>
          </a:p>
        </p:txBody>
      </p:sp>
      <p:sp>
        <p:nvSpPr>
          <p:cNvPr id="20" name="Rounded Rectangle 19"/>
          <p:cNvSpPr/>
          <p:nvPr/>
        </p:nvSpPr>
        <p:spPr>
          <a:xfrm>
            <a:off x="7086600" y="3086481"/>
            <a:ext cx="1828800" cy="7997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Art </a:t>
            </a:r>
            <a:r>
              <a:rPr lang="en-US" dirty="0" err="1" smtClean="0"/>
              <a:t>Atalier</a:t>
            </a:r>
            <a:endParaRPr lang="en-US" dirty="0"/>
          </a:p>
        </p:txBody>
      </p:sp>
      <p:sp>
        <p:nvSpPr>
          <p:cNvPr id="22" name="TextBox 21"/>
          <p:cNvSpPr txBox="1"/>
          <p:nvPr/>
        </p:nvSpPr>
        <p:spPr>
          <a:xfrm>
            <a:off x="3581400" y="6324600"/>
            <a:ext cx="1442635" cy="369332"/>
          </a:xfrm>
          <a:prstGeom prst="rect">
            <a:avLst/>
          </a:prstGeom>
          <a:noFill/>
        </p:spPr>
        <p:txBody>
          <a:bodyPr wrap="none" rtlCol="0">
            <a:spAutoFit/>
          </a:bodyPr>
          <a:lstStyle/>
          <a:p>
            <a:r>
              <a:rPr lang="en-US" dirty="0" smtClean="0">
                <a:solidFill>
                  <a:srgbClr val="FFFFFF"/>
                </a:solidFill>
              </a:rPr>
              <a:t>Collections</a:t>
            </a:r>
            <a:endParaRPr lang="en-US" dirty="0">
              <a:solidFill>
                <a:srgbClr val="FFFFFF"/>
              </a:solidFill>
            </a:endParaRPr>
          </a:p>
        </p:txBody>
      </p:sp>
      <p:sp>
        <p:nvSpPr>
          <p:cNvPr id="26" name="Right Arrow 25"/>
          <p:cNvSpPr/>
          <p:nvPr/>
        </p:nvSpPr>
        <p:spPr>
          <a:xfrm>
            <a:off x="2057400" y="2971800"/>
            <a:ext cx="1524000" cy="914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Internship</a:t>
            </a:r>
            <a:br>
              <a:rPr lang="en-US" sz="1400" dirty="0"/>
            </a:br>
            <a:r>
              <a:rPr lang="en-US" sz="1400" dirty="0"/>
              <a:t>plan</a:t>
            </a:r>
          </a:p>
        </p:txBody>
      </p:sp>
      <p:sp>
        <p:nvSpPr>
          <p:cNvPr id="27" name="Right Arrow 26"/>
          <p:cNvSpPr/>
          <p:nvPr/>
        </p:nvSpPr>
        <p:spPr>
          <a:xfrm rot="19203377">
            <a:off x="2325544" y="4116354"/>
            <a:ext cx="1524000" cy="914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Biography</a:t>
            </a:r>
            <a:endParaRPr lang="en-US" sz="1400" dirty="0"/>
          </a:p>
        </p:txBody>
      </p:sp>
      <p:sp>
        <p:nvSpPr>
          <p:cNvPr id="28" name="Left Arrow 27"/>
          <p:cNvSpPr/>
          <p:nvPr/>
        </p:nvSpPr>
        <p:spPr>
          <a:xfrm>
            <a:off x="5638800" y="3581400"/>
            <a:ext cx="1295400" cy="838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Animation</a:t>
            </a:r>
            <a:endParaRPr lang="en-US" sz="1400" dirty="0"/>
          </a:p>
        </p:txBody>
      </p:sp>
      <p:sp>
        <p:nvSpPr>
          <p:cNvPr id="29" name="Left Arrow 28"/>
          <p:cNvSpPr/>
          <p:nvPr/>
        </p:nvSpPr>
        <p:spPr>
          <a:xfrm>
            <a:off x="5638800" y="2819400"/>
            <a:ext cx="1295400" cy="838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Still life</a:t>
            </a:r>
            <a:br>
              <a:rPr lang="en-US" sz="1400" dirty="0" smtClean="0"/>
            </a:br>
            <a:r>
              <a:rPr lang="en-US" sz="1400" dirty="0" smtClean="0"/>
              <a:t>painting</a:t>
            </a:r>
            <a:endParaRPr lang="en-US" sz="1400" dirty="0"/>
          </a:p>
        </p:txBody>
      </p:sp>
      <p:sp>
        <p:nvSpPr>
          <p:cNvPr id="30" name="Left Arrow 29"/>
          <p:cNvSpPr/>
          <p:nvPr/>
        </p:nvSpPr>
        <p:spPr>
          <a:xfrm rot="2651891">
            <a:off x="4833230" y="4371506"/>
            <a:ext cx="1295400" cy="838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Essay on Marketing</a:t>
            </a:r>
            <a:endParaRPr lang="en-US" sz="1400" dirty="0"/>
          </a:p>
        </p:txBody>
      </p:sp>
    </p:spTree>
    <p:extLst>
      <p:ext uri="{BB962C8B-B14F-4D97-AF65-F5344CB8AC3E}">
        <p14:creationId xmlns:p14="http://schemas.microsoft.com/office/powerpoint/2010/main" val="7541646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of</a:t>
            </a:r>
            <a:br>
              <a:rPr lang="en-US" dirty="0" smtClean="0"/>
            </a:br>
            <a:r>
              <a:rPr lang="en-US" dirty="0" smtClean="0"/>
              <a:t>the Modular Model</a:t>
            </a:r>
            <a:endParaRPr lang="en-US" dirty="0"/>
          </a:p>
        </p:txBody>
      </p:sp>
      <p:pic>
        <p:nvPicPr>
          <p:cNvPr id="6" name="Content Placeholder 5" descr="kemp.jpg"/>
          <p:cNvPicPr>
            <a:picLocks noGrp="1" noChangeAspect="1"/>
          </p:cNvPicPr>
          <p:nvPr>
            <p:ph sz="quarter" idx="13"/>
          </p:nvPr>
        </p:nvPicPr>
        <p:blipFill>
          <a:blip r:embed="rId3" cstate="print"/>
          <a:stretch>
            <a:fillRect/>
          </a:stretch>
        </p:blipFill>
        <p:spPr>
          <a:xfrm>
            <a:off x="1726406" y="2133600"/>
            <a:ext cx="5689600" cy="4267200"/>
          </a:xfrm>
        </p:spPr>
      </p:pic>
      <p:sp>
        <p:nvSpPr>
          <p:cNvPr id="5" name="TextBox 4"/>
          <p:cNvSpPr txBox="1"/>
          <p:nvPr/>
        </p:nvSpPr>
        <p:spPr>
          <a:xfrm>
            <a:off x="1293882" y="6412468"/>
            <a:ext cx="6630918" cy="369332"/>
          </a:xfrm>
          <a:prstGeom prst="rect">
            <a:avLst/>
          </a:prstGeom>
          <a:noFill/>
        </p:spPr>
        <p:txBody>
          <a:bodyPr wrap="none" rtlCol="0">
            <a:spAutoFit/>
          </a:bodyPr>
          <a:lstStyle/>
          <a:p>
            <a:r>
              <a:rPr lang="en-US" dirty="0" smtClean="0"/>
              <a:t>Retrieved from http://arcmit01.uncw.edu/erg1602/Glossary.html</a:t>
            </a:r>
            <a:endParaRPr lang="en-US" dirty="0"/>
          </a:p>
        </p:txBody>
      </p:sp>
      <p:sp>
        <p:nvSpPr>
          <p:cNvPr id="7" name="Bent Arrow 6"/>
          <p:cNvSpPr/>
          <p:nvPr/>
        </p:nvSpPr>
        <p:spPr>
          <a:xfrm>
            <a:off x="1752600" y="21336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ent Arrow 7"/>
          <p:cNvSpPr/>
          <p:nvPr/>
        </p:nvSpPr>
        <p:spPr>
          <a:xfrm rot="5400000">
            <a:off x="6400801" y="22098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16200000">
            <a:off x="1828800" y="54864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10800000">
            <a:off x="6324601" y="55626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of</a:t>
            </a:r>
            <a:br>
              <a:rPr lang="en-US" dirty="0" smtClean="0"/>
            </a:br>
            <a:r>
              <a:rPr lang="en-US" dirty="0" smtClean="0"/>
              <a:t>the Modular Model</a:t>
            </a:r>
            <a:endParaRPr lang="en-US" dirty="0"/>
          </a:p>
        </p:txBody>
      </p:sp>
      <p:pic>
        <p:nvPicPr>
          <p:cNvPr id="4" name="Content Placeholder 3" descr="kolb.jpg"/>
          <p:cNvPicPr>
            <a:picLocks noGrp="1" noChangeAspect="1"/>
          </p:cNvPicPr>
          <p:nvPr>
            <p:ph sz="quarter" idx="13"/>
          </p:nvPr>
        </p:nvPicPr>
        <p:blipFill>
          <a:blip r:embed="rId3" cstate="print"/>
          <a:stretch>
            <a:fillRect/>
          </a:stretch>
        </p:blipFill>
        <p:spPr>
          <a:xfrm>
            <a:off x="1726406" y="2133600"/>
            <a:ext cx="5689600" cy="4267200"/>
          </a:xfrm>
        </p:spPr>
      </p:pic>
      <p:sp>
        <p:nvSpPr>
          <p:cNvPr id="5" name="TextBox 4"/>
          <p:cNvSpPr txBox="1"/>
          <p:nvPr/>
        </p:nvSpPr>
        <p:spPr>
          <a:xfrm>
            <a:off x="1524000" y="6412468"/>
            <a:ext cx="6070957" cy="369332"/>
          </a:xfrm>
          <a:prstGeom prst="rect">
            <a:avLst/>
          </a:prstGeom>
          <a:noFill/>
        </p:spPr>
        <p:txBody>
          <a:bodyPr wrap="none" rtlCol="0">
            <a:spAutoFit/>
          </a:bodyPr>
          <a:lstStyle/>
          <a:p>
            <a:r>
              <a:rPr lang="en-US" dirty="0" smtClean="0"/>
              <a:t>Retrieved from http://www.nwlink.com/hrd/styles/kolb.html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of</a:t>
            </a:r>
            <a:br>
              <a:rPr lang="en-US" dirty="0" smtClean="0"/>
            </a:br>
            <a:r>
              <a:rPr lang="en-US" dirty="0" smtClean="0"/>
              <a:t>the Modular Model</a:t>
            </a:r>
            <a:endParaRPr lang="en-US" dirty="0"/>
          </a:p>
        </p:txBody>
      </p:sp>
      <p:sp>
        <p:nvSpPr>
          <p:cNvPr id="5" name="TextBox 4"/>
          <p:cNvSpPr txBox="1"/>
          <p:nvPr/>
        </p:nvSpPr>
        <p:spPr>
          <a:xfrm>
            <a:off x="811441" y="6412468"/>
            <a:ext cx="7494359" cy="369332"/>
          </a:xfrm>
          <a:prstGeom prst="rect">
            <a:avLst/>
          </a:prstGeom>
          <a:noFill/>
        </p:spPr>
        <p:txBody>
          <a:bodyPr wrap="none" rtlCol="0">
            <a:spAutoFit/>
          </a:bodyPr>
          <a:lstStyle/>
          <a:p>
            <a:r>
              <a:rPr lang="en-US" dirty="0" smtClean="0"/>
              <a:t>Retrieved from http://midastouch.goldgenie.com/tag/gold-monopoly-set/</a:t>
            </a:r>
            <a:endParaRPr lang="en-US" dirty="0"/>
          </a:p>
        </p:txBody>
      </p:sp>
      <p:sp>
        <p:nvSpPr>
          <p:cNvPr id="6" name="Bent Arrow 5"/>
          <p:cNvSpPr/>
          <p:nvPr/>
        </p:nvSpPr>
        <p:spPr>
          <a:xfrm>
            <a:off x="1981200" y="21336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rot="5400000">
            <a:off x="6172201" y="22098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ent Arrow 7"/>
          <p:cNvSpPr/>
          <p:nvPr/>
        </p:nvSpPr>
        <p:spPr>
          <a:xfrm rot="16200000">
            <a:off x="2057400" y="54864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10800000">
            <a:off x="6096001" y="55626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3"/>
          <a:stretch>
            <a:fillRect/>
          </a:stretch>
        </p:blipFill>
        <p:spPr>
          <a:xfrm>
            <a:off x="2667000" y="2514600"/>
            <a:ext cx="3581400" cy="34128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Why Flexible</a:t>
            </a:r>
            <a:br>
              <a:rPr lang="en-US" dirty="0" smtClean="0"/>
            </a:br>
            <a:r>
              <a:rPr lang="en-US" dirty="0" smtClean="0"/>
              <a:t>and Small?</a:t>
            </a:r>
            <a:endParaRPr lang="en-US" dirty="0"/>
          </a:p>
        </p:txBody>
      </p:sp>
      <p:sp>
        <p:nvSpPr>
          <p:cNvPr id="3" name="Content Placeholder 2"/>
          <p:cNvSpPr>
            <a:spLocks noGrp="1"/>
          </p:cNvSpPr>
          <p:nvPr>
            <p:ph sz="quarter" idx="13"/>
          </p:nvPr>
        </p:nvSpPr>
        <p:spPr/>
        <p:txBody>
          <a:bodyPr>
            <a:normAutofit fontScale="92500" lnSpcReduction="10000"/>
          </a:bodyPr>
          <a:lstStyle/>
          <a:p>
            <a:pPr rtl="0" eaLnBrk="1" latinLnBrk="0" hangingPunct="1"/>
            <a:r>
              <a:rPr lang="en-US" sz="2400" kern="1200" dirty="0" smtClean="0">
                <a:solidFill>
                  <a:schemeClr val="bg1"/>
                </a:solidFill>
                <a:effectLst>
                  <a:outerShdw blurRad="38100" dist="38100" dir="2700000" algn="tl" rotWithShape="0">
                    <a:srgbClr val="000000">
                      <a:alpha val="43000"/>
                    </a:srgbClr>
                  </a:outerShdw>
                </a:effectLst>
                <a:latin typeface="+mn-lt"/>
                <a:ea typeface="+mn-ea"/>
                <a:cs typeface="+mn-cs"/>
              </a:rPr>
              <a:t>Trent Batson (2011):</a:t>
            </a:r>
            <a:endParaRPr lang="en-US" sz="2400" dirty="0" smtClean="0">
              <a:effectLst/>
            </a:endParaRPr>
          </a:p>
          <a:p>
            <a:pPr lvl="1" rtl="0" eaLnBrk="1" latinLnBrk="0" hangingPunct="1"/>
            <a:r>
              <a:rPr lang="en-US" sz="2200" kern="1200" dirty="0" smtClean="0">
                <a:solidFill>
                  <a:schemeClr val="bg1"/>
                </a:solidFill>
                <a:effectLst>
                  <a:outerShdw blurRad="38100" dist="38100" dir="2700000" algn="tl" rotWithShape="0">
                    <a:srgbClr val="000000">
                      <a:alpha val="43000"/>
                    </a:srgbClr>
                  </a:outerShdw>
                </a:effectLst>
                <a:latin typeface="+mn-lt"/>
                <a:ea typeface="+mn-ea"/>
                <a:cs typeface="+mn-cs"/>
              </a:rPr>
              <a:t>The Social Web and services will quickly become part of the process</a:t>
            </a:r>
            <a:endParaRPr lang="en-US" dirty="0" smtClean="0">
              <a:effectLst/>
            </a:endParaRPr>
          </a:p>
          <a:p>
            <a:pPr lvl="1" rtl="0" eaLnBrk="1" latinLnBrk="0" hangingPunct="1"/>
            <a:r>
              <a:rPr lang="en-US" sz="2200" kern="1200" dirty="0" smtClean="0">
                <a:solidFill>
                  <a:schemeClr val="bg1"/>
                </a:solidFill>
                <a:effectLst>
                  <a:outerShdw blurRad="38100" dist="38100" dir="2700000" algn="tl" rotWithShape="0">
                    <a:srgbClr val="000000">
                      <a:alpha val="43000"/>
                    </a:srgbClr>
                  </a:outerShdw>
                </a:effectLst>
                <a:latin typeface="+mn-lt"/>
                <a:ea typeface="+mn-ea"/>
                <a:cs typeface="+mn-cs"/>
              </a:rPr>
              <a:t>Campus life will become only richer</a:t>
            </a:r>
            <a:endParaRPr lang="en-US" dirty="0" smtClean="0">
              <a:effectLst/>
            </a:endParaRPr>
          </a:p>
          <a:p>
            <a:pPr lvl="1" rtl="0" eaLnBrk="1" latinLnBrk="0" hangingPunct="1"/>
            <a:r>
              <a:rPr lang="en-US" sz="2200" kern="1200" dirty="0" smtClean="0">
                <a:solidFill>
                  <a:schemeClr val="bg1"/>
                </a:solidFill>
                <a:effectLst>
                  <a:outerShdw blurRad="38100" dist="38100" dir="2700000" algn="tl" rotWithShape="0">
                    <a:srgbClr val="000000">
                      <a:alpha val="43000"/>
                    </a:srgbClr>
                  </a:outerShdw>
                </a:effectLst>
                <a:latin typeface="+mn-lt"/>
                <a:ea typeface="+mn-ea"/>
                <a:cs typeface="+mn-cs"/>
              </a:rPr>
              <a:t>Portfolio standards will not be universally recognized for years</a:t>
            </a:r>
            <a:endParaRPr lang="en-US" sz="2200" kern="1200" dirty="0" smtClean="0">
              <a:solidFill>
                <a:schemeClr val="bg1"/>
              </a:solidFill>
              <a:effectLst>
                <a:outerShdw blurRad="38100" dist="38100" dir="2700000" algn="tl">
                  <a:srgbClr val="000000">
                    <a:alpha val="43137"/>
                  </a:srgbClr>
                </a:outerShdw>
              </a:effectLst>
              <a:latin typeface="+mn-lt"/>
              <a:ea typeface="+mn-ea"/>
              <a:cs typeface="+mn-cs"/>
            </a:endParaRPr>
          </a:p>
          <a:p>
            <a:pPr rtl="0" eaLnBrk="1" latinLnBrk="0" hangingPunct="1"/>
            <a:r>
              <a:rPr lang="en-US" sz="2400" kern="1200" dirty="0" smtClean="0">
                <a:solidFill>
                  <a:schemeClr val="bg1"/>
                </a:solidFill>
                <a:effectLst>
                  <a:outerShdw blurRad="38100" dist="38100" dir="2700000" algn="tl">
                    <a:srgbClr val="000000">
                      <a:alpha val="43137"/>
                    </a:srgbClr>
                  </a:outerShdw>
                </a:effectLst>
                <a:latin typeface="+mn-lt"/>
                <a:ea typeface="+mn-ea"/>
                <a:cs typeface="+mn-cs"/>
              </a:rPr>
              <a:t>Rapid</a:t>
            </a:r>
            <a:r>
              <a:rPr lang="en-US" sz="2400" kern="1200" baseline="0" dirty="0" smtClean="0">
                <a:solidFill>
                  <a:schemeClr val="bg1"/>
                </a:solidFill>
                <a:effectLst>
                  <a:outerShdw blurRad="38100" dist="38100" dir="2700000" algn="tl">
                    <a:srgbClr val="000000">
                      <a:alpha val="43137"/>
                    </a:srgbClr>
                  </a:outerShdw>
                </a:effectLst>
                <a:latin typeface="+mn-lt"/>
                <a:ea typeface="+mn-ea"/>
                <a:cs typeface="+mn-cs"/>
              </a:rPr>
              <a:t> changes in technology (especially mobile) are occurring faster than institutional capability to adapt</a:t>
            </a:r>
          </a:p>
          <a:p>
            <a:pPr rtl="0" eaLnBrk="1" latinLnBrk="0" hangingPunct="1"/>
            <a:r>
              <a:rPr lang="en-US" sz="2400" kern="1200" baseline="0" dirty="0" smtClean="0">
                <a:solidFill>
                  <a:schemeClr val="bg1"/>
                </a:solidFill>
                <a:effectLst>
                  <a:outerShdw blurRad="38100" dist="38100" dir="2700000" algn="tl">
                    <a:srgbClr val="000000">
                      <a:alpha val="43137"/>
                    </a:srgbClr>
                  </a:outerShdw>
                </a:effectLst>
                <a:latin typeface="+mn-lt"/>
                <a:ea typeface="+mn-ea"/>
                <a:cs typeface="+mn-cs"/>
              </a:rPr>
              <a:t>Small pilot implementations are lower risk</a:t>
            </a:r>
            <a:r>
              <a:rPr lang="en-US" dirty="0"/>
              <a:t>,</a:t>
            </a:r>
            <a:r>
              <a:rPr lang="en-US" dirty="0" smtClean="0"/>
              <a:t> </a:t>
            </a:r>
            <a:r>
              <a:rPr lang="en-US" sz="2400" kern="1200" dirty="0" smtClean="0">
                <a:solidFill>
                  <a:schemeClr val="bg1"/>
                </a:solidFill>
                <a:effectLst>
                  <a:outerShdw blurRad="38100" dist="38100" dir="2700000" algn="tl">
                    <a:srgbClr val="000000">
                      <a:alpha val="43137"/>
                    </a:srgbClr>
                  </a:outerShdw>
                </a:effectLst>
                <a:latin typeface="+mn-lt"/>
                <a:ea typeface="+mn-ea"/>
                <a:cs typeface="+mn-cs"/>
              </a:rPr>
              <a:t>although they require longer-term visibility among administrators</a:t>
            </a:r>
          </a:p>
        </p:txBody>
      </p:sp>
    </p:spTree>
    <p:extLst>
      <p:ext uri="{BB962C8B-B14F-4D97-AF65-F5344CB8AC3E}">
        <p14:creationId xmlns:p14="http://schemas.microsoft.com/office/powerpoint/2010/main" val="31356955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 Model</a:t>
            </a:r>
            <a:br>
              <a:rPr lang="en-US" dirty="0" smtClean="0"/>
            </a:br>
            <a:r>
              <a:rPr lang="en-US" dirty="0" smtClean="0"/>
              <a:t>Student-Centric Core</a:t>
            </a:r>
            <a:endParaRPr lang="en-US" dirty="0"/>
          </a:p>
        </p:txBody>
      </p:sp>
      <p:sp>
        <p:nvSpPr>
          <p:cNvPr id="6" name="Rectangle 5"/>
          <p:cNvSpPr/>
          <p:nvPr/>
        </p:nvSpPr>
        <p:spPr>
          <a:xfrm>
            <a:off x="4572000" y="2667000"/>
            <a:ext cx="3200400" cy="304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019773" y="3076281"/>
            <a:ext cx="2304854" cy="21815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STUDENT</a:t>
            </a:r>
            <a:endParaRPr lang="en-US" sz="2000" b="1" dirty="0">
              <a:solidFill>
                <a:schemeClr val="tx1"/>
              </a:solidFill>
            </a:endParaRPr>
          </a:p>
        </p:txBody>
      </p:sp>
      <p:sp>
        <p:nvSpPr>
          <p:cNvPr id="8" name="Rectangle 7"/>
          <p:cNvSpPr/>
          <p:nvPr/>
        </p:nvSpPr>
        <p:spPr>
          <a:xfrm>
            <a:off x="4572000" y="5257800"/>
            <a:ext cx="457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I</a:t>
            </a:r>
            <a:r>
              <a:rPr lang="en-US" sz="1500" dirty="0" smtClean="0"/>
              <a:t>.I</a:t>
            </a:r>
            <a:r>
              <a:rPr lang="en-US" sz="1500" dirty="0" smtClean="0"/>
              <a:t>.</a:t>
            </a:r>
            <a:endParaRPr lang="en-US" sz="1500" dirty="0"/>
          </a:p>
        </p:txBody>
      </p:sp>
      <p:sp>
        <p:nvSpPr>
          <p:cNvPr id="9" name="Rectangle 8"/>
          <p:cNvSpPr/>
          <p:nvPr/>
        </p:nvSpPr>
        <p:spPr>
          <a:xfrm>
            <a:off x="7315200" y="5257800"/>
            <a:ext cx="457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I.I</a:t>
            </a:r>
            <a:r>
              <a:rPr lang="en-US" sz="1500" dirty="0" smtClean="0"/>
              <a:t>.</a:t>
            </a:r>
            <a:endParaRPr lang="en-US" sz="1500" dirty="0"/>
          </a:p>
        </p:txBody>
      </p:sp>
      <p:sp>
        <p:nvSpPr>
          <p:cNvPr id="10" name="Rectangle 9"/>
          <p:cNvSpPr/>
          <p:nvPr/>
        </p:nvSpPr>
        <p:spPr>
          <a:xfrm>
            <a:off x="4572000" y="2667000"/>
            <a:ext cx="457200" cy="4155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I.I</a:t>
            </a:r>
            <a:r>
              <a:rPr lang="en-US" sz="1500" dirty="0" smtClean="0"/>
              <a:t>.</a:t>
            </a:r>
            <a:endParaRPr lang="en-US" sz="1500" dirty="0"/>
          </a:p>
        </p:txBody>
      </p:sp>
      <p:sp>
        <p:nvSpPr>
          <p:cNvPr id="11" name="Rectangle 10"/>
          <p:cNvSpPr/>
          <p:nvPr/>
        </p:nvSpPr>
        <p:spPr>
          <a:xfrm>
            <a:off x="7315200" y="2667000"/>
            <a:ext cx="457200" cy="4155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I.I</a:t>
            </a:r>
            <a:r>
              <a:rPr lang="en-US" sz="1500" dirty="0" smtClean="0"/>
              <a:t>.</a:t>
            </a:r>
            <a:endParaRPr lang="en-US" sz="1500" dirty="0"/>
          </a:p>
        </p:txBody>
      </p:sp>
      <p:sp>
        <p:nvSpPr>
          <p:cNvPr id="12" name="Bent Arrow 11"/>
          <p:cNvSpPr/>
          <p:nvPr/>
        </p:nvSpPr>
        <p:spPr>
          <a:xfrm>
            <a:off x="4038600" y="21336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5400000">
            <a:off x="7620001" y="22098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16200000">
            <a:off x="4114800" y="54864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ent Arrow 14"/>
          <p:cNvSpPr/>
          <p:nvPr/>
        </p:nvSpPr>
        <p:spPr>
          <a:xfrm rot="10800000">
            <a:off x="7543801" y="55626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486400" y="5269468"/>
            <a:ext cx="1287532" cy="369332"/>
          </a:xfrm>
          <a:prstGeom prst="rect">
            <a:avLst/>
          </a:prstGeom>
          <a:noFill/>
        </p:spPr>
        <p:txBody>
          <a:bodyPr wrap="none" rtlCol="0">
            <a:spAutoFit/>
          </a:bodyPr>
          <a:lstStyle/>
          <a:p>
            <a:r>
              <a:rPr lang="en-US" dirty="0" smtClean="0"/>
              <a:t>mechanics</a:t>
            </a:r>
            <a:endParaRPr lang="en-US" dirty="0"/>
          </a:p>
        </p:txBody>
      </p:sp>
      <p:sp>
        <p:nvSpPr>
          <p:cNvPr id="17" name="TextBox 16"/>
          <p:cNvSpPr txBox="1"/>
          <p:nvPr/>
        </p:nvSpPr>
        <p:spPr>
          <a:xfrm>
            <a:off x="5105400" y="2667000"/>
            <a:ext cx="2056973" cy="369332"/>
          </a:xfrm>
          <a:prstGeom prst="rect">
            <a:avLst/>
          </a:prstGeom>
          <a:noFill/>
        </p:spPr>
        <p:txBody>
          <a:bodyPr wrap="none" rtlCol="0">
            <a:spAutoFit/>
          </a:bodyPr>
          <a:lstStyle/>
          <a:p>
            <a:r>
              <a:rPr lang="en-US" dirty="0" smtClean="0"/>
              <a:t>serious interaction</a:t>
            </a:r>
            <a:endParaRPr lang="en-US" dirty="0"/>
          </a:p>
        </p:txBody>
      </p:sp>
      <p:sp>
        <p:nvSpPr>
          <p:cNvPr id="19" name="TextBox 18"/>
          <p:cNvSpPr txBox="1"/>
          <p:nvPr/>
        </p:nvSpPr>
        <p:spPr>
          <a:xfrm rot="16200000">
            <a:off x="3941232" y="3951443"/>
            <a:ext cx="1633781" cy="369332"/>
          </a:xfrm>
          <a:prstGeom prst="rect">
            <a:avLst/>
          </a:prstGeom>
          <a:noFill/>
        </p:spPr>
        <p:txBody>
          <a:bodyPr wrap="none" rtlCol="0">
            <a:spAutoFit/>
          </a:bodyPr>
          <a:lstStyle/>
          <a:p>
            <a:r>
              <a:rPr lang="en-US" dirty="0" smtClean="0"/>
              <a:t>fun interaction</a:t>
            </a:r>
            <a:endParaRPr lang="en-US" dirty="0"/>
          </a:p>
        </p:txBody>
      </p:sp>
      <p:sp>
        <p:nvSpPr>
          <p:cNvPr id="20" name="TextBox 19"/>
          <p:cNvSpPr txBox="1"/>
          <p:nvPr/>
        </p:nvSpPr>
        <p:spPr>
          <a:xfrm rot="5400000">
            <a:off x="6682233" y="3908824"/>
            <a:ext cx="1787669" cy="369332"/>
          </a:xfrm>
          <a:prstGeom prst="rect">
            <a:avLst/>
          </a:prstGeom>
          <a:noFill/>
        </p:spPr>
        <p:txBody>
          <a:bodyPr wrap="none" rtlCol="0">
            <a:spAutoFit/>
          </a:bodyPr>
          <a:lstStyle/>
          <a:p>
            <a:r>
              <a:rPr lang="en-US" dirty="0" smtClean="0"/>
              <a:t>polish &amp; assess</a:t>
            </a:r>
            <a:endParaRPr lang="en-US" dirty="0"/>
          </a:p>
        </p:txBody>
      </p:sp>
      <p:sp>
        <p:nvSpPr>
          <p:cNvPr id="21" name="TextBox 20"/>
          <p:cNvSpPr txBox="1"/>
          <p:nvPr/>
        </p:nvSpPr>
        <p:spPr>
          <a:xfrm>
            <a:off x="4876800" y="6172200"/>
            <a:ext cx="3129019" cy="369332"/>
          </a:xfrm>
          <a:prstGeom prst="rect">
            <a:avLst/>
          </a:prstGeom>
          <a:noFill/>
        </p:spPr>
        <p:txBody>
          <a:bodyPr wrap="none" rtlCol="0">
            <a:spAutoFit/>
          </a:bodyPr>
          <a:lstStyle/>
          <a:p>
            <a:r>
              <a:rPr lang="en-US" dirty="0"/>
              <a:t>I</a:t>
            </a:r>
            <a:r>
              <a:rPr lang="en-US" dirty="0" smtClean="0"/>
              <a:t>.I</a:t>
            </a:r>
            <a:r>
              <a:rPr lang="en-US" dirty="0" smtClean="0"/>
              <a:t>.</a:t>
            </a:r>
            <a:r>
              <a:rPr lang="en-US" dirty="0" smtClean="0"/>
              <a:t>=Instructor </a:t>
            </a:r>
            <a:r>
              <a:rPr lang="en-US" dirty="0" smtClean="0"/>
              <a:t>Intervention</a:t>
            </a:r>
            <a:endParaRPr lang="en-US" dirty="0"/>
          </a:p>
        </p:txBody>
      </p:sp>
      <p:pic>
        <p:nvPicPr>
          <p:cNvPr id="22" name="Picture 21"/>
          <p:cNvPicPr>
            <a:picLocks noChangeAspect="1"/>
          </p:cNvPicPr>
          <p:nvPr/>
        </p:nvPicPr>
        <p:blipFill>
          <a:blip r:embed="rId3"/>
          <a:stretch>
            <a:fillRect/>
          </a:stretch>
        </p:blipFill>
        <p:spPr>
          <a:xfrm>
            <a:off x="457200" y="2667000"/>
            <a:ext cx="3200400" cy="30498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1"/>
            <a:ext cx="8839203" cy="990599"/>
          </a:xfrm>
        </p:spPr>
        <p:txBody>
          <a:bodyPr/>
          <a:lstStyle/>
          <a:p>
            <a:r>
              <a:rPr lang="en-US" dirty="0" smtClean="0"/>
              <a:t>Modular Model</a:t>
            </a:r>
            <a:br>
              <a:rPr lang="en-US" dirty="0" smtClean="0"/>
            </a:br>
            <a:r>
              <a:rPr lang="en-US" dirty="0" smtClean="0"/>
              <a:t>Student-Centric Core Details</a:t>
            </a:r>
            <a:endParaRPr lang="en-US" dirty="0"/>
          </a:p>
        </p:txBody>
      </p:sp>
      <p:sp>
        <p:nvSpPr>
          <p:cNvPr id="6" name="Rectangle 5"/>
          <p:cNvSpPr/>
          <p:nvPr/>
        </p:nvSpPr>
        <p:spPr>
          <a:xfrm>
            <a:off x="2298272" y="2133600"/>
            <a:ext cx="4800600" cy="4572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98272" y="6019800"/>
            <a:ext cx="685800" cy="6858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I.I</a:t>
            </a:r>
            <a:r>
              <a:rPr lang="en-US" sz="1600" dirty="0" smtClean="0"/>
              <a:t>.</a:t>
            </a:r>
            <a:endParaRPr lang="en-US" sz="1600" dirty="0"/>
          </a:p>
        </p:txBody>
      </p:sp>
      <p:sp>
        <p:nvSpPr>
          <p:cNvPr id="9" name="Rectangle 8"/>
          <p:cNvSpPr/>
          <p:nvPr/>
        </p:nvSpPr>
        <p:spPr>
          <a:xfrm>
            <a:off x="6413072" y="6019800"/>
            <a:ext cx="685800" cy="6858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a:t>
            </a:r>
            <a:r>
              <a:rPr lang="en-US" sz="1600" dirty="0" smtClean="0"/>
              <a:t>.I</a:t>
            </a:r>
            <a:r>
              <a:rPr lang="en-US" sz="1600" dirty="0" smtClean="0"/>
              <a:t>.</a:t>
            </a:r>
            <a:endParaRPr lang="en-US" sz="1600" dirty="0"/>
          </a:p>
        </p:txBody>
      </p:sp>
      <p:sp>
        <p:nvSpPr>
          <p:cNvPr id="10" name="Rectangle 9"/>
          <p:cNvSpPr/>
          <p:nvPr/>
        </p:nvSpPr>
        <p:spPr>
          <a:xfrm>
            <a:off x="2298272" y="2133600"/>
            <a:ext cx="685801" cy="62334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I.I</a:t>
            </a:r>
            <a:r>
              <a:rPr lang="en-US" sz="1600" dirty="0" smtClean="0"/>
              <a:t>.</a:t>
            </a:r>
            <a:endParaRPr lang="en-US" sz="1600" dirty="0"/>
          </a:p>
        </p:txBody>
      </p:sp>
      <p:sp>
        <p:nvSpPr>
          <p:cNvPr id="11" name="Rectangle 10"/>
          <p:cNvSpPr/>
          <p:nvPr/>
        </p:nvSpPr>
        <p:spPr>
          <a:xfrm>
            <a:off x="6413071" y="2133600"/>
            <a:ext cx="685801" cy="62334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I.I</a:t>
            </a:r>
            <a:r>
              <a:rPr lang="en-US" sz="1600" dirty="0" smtClean="0"/>
              <a:t>.</a:t>
            </a:r>
            <a:endParaRPr lang="en-US" sz="1600" dirty="0"/>
          </a:p>
        </p:txBody>
      </p:sp>
      <p:sp>
        <p:nvSpPr>
          <p:cNvPr id="12" name="Bent Arrow 11"/>
          <p:cNvSpPr/>
          <p:nvPr/>
        </p:nvSpPr>
        <p:spPr>
          <a:xfrm>
            <a:off x="1460072" y="21336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5400000">
            <a:off x="7251272" y="22098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16200000">
            <a:off x="1536272" y="6019799"/>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ent Arrow 14"/>
          <p:cNvSpPr/>
          <p:nvPr/>
        </p:nvSpPr>
        <p:spPr>
          <a:xfrm rot="10800000">
            <a:off x="7175072" y="6095999"/>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 name="Group 32"/>
          <p:cNvGrpSpPr/>
          <p:nvPr/>
        </p:nvGrpSpPr>
        <p:grpSpPr>
          <a:xfrm>
            <a:off x="2298272" y="2762450"/>
            <a:ext cx="4800600" cy="3257350"/>
            <a:chOff x="3276600" y="2762450"/>
            <a:chExt cx="4800600" cy="3257350"/>
          </a:xfrm>
        </p:grpSpPr>
        <p:cxnSp>
          <p:nvCxnSpPr>
            <p:cNvPr id="25" name="Straight Connector 24"/>
            <p:cNvCxnSpPr/>
            <p:nvPr/>
          </p:nvCxnSpPr>
          <p:spPr>
            <a:xfrm>
              <a:off x="3276600" y="2762450"/>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76600" y="3305342"/>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76600" y="3848234"/>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76600" y="4391126"/>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76600" y="4934018"/>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76600" y="5476910"/>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76600" y="6019800"/>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984073" y="2143225"/>
            <a:ext cx="3428999" cy="4562375"/>
            <a:chOff x="3962401" y="2143225"/>
            <a:chExt cx="3428999" cy="4562375"/>
          </a:xfrm>
        </p:grpSpPr>
        <p:cxnSp>
          <p:nvCxnSpPr>
            <p:cNvPr id="35" name="Straight Connector 34"/>
            <p:cNvCxnSpPr/>
            <p:nvPr/>
          </p:nvCxnSpPr>
          <p:spPr>
            <a:xfrm rot="16200000">
              <a:off x="16812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a:off x="22527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28242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a:off x="33957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a:off x="39672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a:off x="45387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a:off x="5110212"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2965415" y="2743200"/>
            <a:ext cx="3457282" cy="327227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STUDENT</a:t>
            </a:r>
            <a:endParaRPr lang="en-US" sz="2000" b="1" dirty="0">
              <a:solidFill>
                <a:schemeClr val="tx1"/>
              </a:solidFill>
            </a:endParaRPr>
          </a:p>
        </p:txBody>
      </p:sp>
      <p:sp>
        <p:nvSpPr>
          <p:cNvPr id="16" name="TextBox 15"/>
          <p:cNvSpPr txBox="1"/>
          <p:nvPr/>
        </p:nvSpPr>
        <p:spPr>
          <a:xfrm>
            <a:off x="2984072" y="5410200"/>
            <a:ext cx="3429000" cy="646331"/>
          </a:xfrm>
          <a:prstGeom prst="rect">
            <a:avLst/>
          </a:prstGeom>
          <a:noFill/>
        </p:spPr>
        <p:txBody>
          <a:bodyPr wrap="square" rtlCol="0">
            <a:spAutoFit/>
          </a:bodyPr>
          <a:lstStyle/>
          <a:p>
            <a:pPr algn="ctr"/>
            <a:r>
              <a:rPr lang="en-US" dirty="0" smtClean="0"/>
              <a:t>Mechanics -  the computer</a:t>
            </a:r>
            <a:br>
              <a:rPr lang="en-US" dirty="0" smtClean="0"/>
            </a:br>
            <a:r>
              <a:rPr lang="en-US" dirty="0" smtClean="0"/>
              <a:t>science of </a:t>
            </a:r>
            <a:r>
              <a:rPr lang="en-US" dirty="0" err="1" smtClean="0"/>
              <a:t>eP</a:t>
            </a:r>
            <a:endParaRPr lang="en-US" dirty="0"/>
          </a:p>
        </p:txBody>
      </p:sp>
      <p:sp>
        <p:nvSpPr>
          <p:cNvPr id="19" name="TextBox 18"/>
          <p:cNvSpPr txBox="1"/>
          <p:nvPr/>
        </p:nvSpPr>
        <p:spPr>
          <a:xfrm>
            <a:off x="216328" y="3752671"/>
            <a:ext cx="1917272" cy="1200329"/>
          </a:xfrm>
          <a:prstGeom prst="rect">
            <a:avLst/>
          </a:prstGeom>
          <a:solidFill>
            <a:schemeClr val="bg1">
              <a:lumMod val="85000"/>
            </a:schemeClr>
          </a:solidFill>
        </p:spPr>
        <p:txBody>
          <a:bodyPr wrap="square" rtlCol="0">
            <a:spAutoFit/>
          </a:bodyPr>
          <a:lstStyle/>
          <a:p>
            <a:pPr algn="ctr"/>
            <a:r>
              <a:rPr lang="en-US" dirty="0" smtClean="0"/>
              <a:t>Assignments &amp; community building - fun interaction</a:t>
            </a:r>
            <a:endParaRPr lang="en-US" dirty="0"/>
          </a:p>
        </p:txBody>
      </p:sp>
      <p:sp>
        <p:nvSpPr>
          <p:cNvPr id="20" name="TextBox 19"/>
          <p:cNvSpPr txBox="1"/>
          <p:nvPr/>
        </p:nvSpPr>
        <p:spPr>
          <a:xfrm>
            <a:off x="7162799" y="3657600"/>
            <a:ext cx="1894573" cy="1477328"/>
          </a:xfrm>
          <a:prstGeom prst="rect">
            <a:avLst/>
          </a:prstGeom>
          <a:solidFill>
            <a:schemeClr val="bg1">
              <a:lumMod val="85000"/>
            </a:schemeClr>
          </a:solidFill>
        </p:spPr>
        <p:txBody>
          <a:bodyPr wrap="square" rtlCol="0">
            <a:spAutoFit/>
          </a:bodyPr>
          <a:lstStyle/>
          <a:p>
            <a:pPr algn="ctr"/>
            <a:r>
              <a:rPr lang="en-US" dirty="0" smtClean="0"/>
              <a:t>Polish, copy to professional collection, final assessment &amp; archive</a:t>
            </a:r>
            <a:endParaRPr lang="en-US" dirty="0"/>
          </a:p>
        </p:txBody>
      </p:sp>
      <p:sp>
        <p:nvSpPr>
          <p:cNvPr id="17" name="TextBox 16"/>
          <p:cNvSpPr txBox="1"/>
          <p:nvPr/>
        </p:nvSpPr>
        <p:spPr>
          <a:xfrm>
            <a:off x="2984072" y="2743200"/>
            <a:ext cx="3429000" cy="923330"/>
          </a:xfrm>
          <a:prstGeom prst="rect">
            <a:avLst/>
          </a:prstGeom>
          <a:noFill/>
        </p:spPr>
        <p:txBody>
          <a:bodyPr wrap="square" rtlCol="0">
            <a:spAutoFit/>
          </a:bodyPr>
          <a:lstStyle/>
          <a:p>
            <a:pPr algn="ctr"/>
            <a:r>
              <a:rPr lang="en-US" dirty="0" smtClean="0"/>
              <a:t>Challenging group construction, serious interaction, peer assessment and feedback</a:t>
            </a:r>
            <a:endParaRPr lang="en-US" dirty="0"/>
          </a:p>
        </p:txBody>
      </p:sp>
      <p:sp>
        <p:nvSpPr>
          <p:cNvPr id="43" name="TextBox 42"/>
          <p:cNvSpPr txBox="1"/>
          <p:nvPr/>
        </p:nvSpPr>
        <p:spPr>
          <a:xfrm>
            <a:off x="3071862" y="2221468"/>
            <a:ext cx="3249608" cy="369332"/>
          </a:xfrm>
          <a:prstGeom prst="rect">
            <a:avLst/>
          </a:prstGeom>
          <a:noFill/>
        </p:spPr>
        <p:txBody>
          <a:bodyPr wrap="none" rtlCol="0">
            <a:spAutoFit/>
          </a:bodyPr>
          <a:lstStyle/>
          <a:p>
            <a:r>
              <a:rPr lang="en-US" dirty="0" smtClean="0"/>
              <a:t>ac     </a:t>
            </a:r>
            <a:r>
              <a:rPr lang="en-US" dirty="0" err="1" smtClean="0"/>
              <a:t>ac</a:t>
            </a:r>
            <a:r>
              <a:rPr lang="en-US" dirty="0" smtClean="0"/>
              <a:t>     </a:t>
            </a:r>
            <a:r>
              <a:rPr lang="en-US" dirty="0" err="1" smtClean="0"/>
              <a:t>ac</a:t>
            </a:r>
            <a:r>
              <a:rPr lang="en-US" dirty="0" smtClean="0"/>
              <a:t>     </a:t>
            </a:r>
            <a:r>
              <a:rPr lang="en-US" dirty="0" err="1" smtClean="0"/>
              <a:t>ac</a:t>
            </a:r>
            <a:r>
              <a:rPr lang="en-US" dirty="0" smtClean="0"/>
              <a:t>     </a:t>
            </a:r>
            <a:r>
              <a:rPr lang="en-US" dirty="0" err="1" smtClean="0"/>
              <a:t>ac</a:t>
            </a:r>
            <a:r>
              <a:rPr lang="en-US" dirty="0" smtClean="0"/>
              <a:t>     </a:t>
            </a:r>
            <a:r>
              <a:rPr lang="en-US" dirty="0" err="1" smtClean="0"/>
              <a:t>ac</a:t>
            </a:r>
            <a:endParaRPr lang="en-US" dirty="0"/>
          </a:p>
        </p:txBody>
      </p:sp>
      <p:sp>
        <p:nvSpPr>
          <p:cNvPr id="44" name="TextBox 43"/>
          <p:cNvSpPr txBox="1"/>
          <p:nvPr/>
        </p:nvSpPr>
        <p:spPr>
          <a:xfrm>
            <a:off x="3074992" y="6183868"/>
            <a:ext cx="3249608" cy="369332"/>
          </a:xfrm>
          <a:prstGeom prst="rect">
            <a:avLst/>
          </a:prstGeom>
          <a:noFill/>
        </p:spPr>
        <p:txBody>
          <a:bodyPr wrap="none" rtlCol="0">
            <a:spAutoFit/>
          </a:bodyPr>
          <a:lstStyle/>
          <a:p>
            <a:r>
              <a:rPr lang="en-US" dirty="0" smtClean="0"/>
              <a:t>ac     </a:t>
            </a:r>
            <a:r>
              <a:rPr lang="en-US" dirty="0" err="1" smtClean="0"/>
              <a:t>ac</a:t>
            </a:r>
            <a:r>
              <a:rPr lang="en-US" dirty="0" smtClean="0"/>
              <a:t>     </a:t>
            </a:r>
            <a:r>
              <a:rPr lang="en-US" dirty="0" err="1" smtClean="0"/>
              <a:t>ac</a:t>
            </a:r>
            <a:r>
              <a:rPr lang="en-US" dirty="0" smtClean="0"/>
              <a:t>     </a:t>
            </a:r>
            <a:r>
              <a:rPr lang="en-US" dirty="0" err="1" smtClean="0"/>
              <a:t>ac</a:t>
            </a:r>
            <a:r>
              <a:rPr lang="en-US" dirty="0" smtClean="0"/>
              <a:t>     </a:t>
            </a:r>
            <a:r>
              <a:rPr lang="en-US" dirty="0" err="1" smtClean="0"/>
              <a:t>ac</a:t>
            </a:r>
            <a:r>
              <a:rPr lang="en-US" dirty="0" smtClean="0"/>
              <a:t>     </a:t>
            </a:r>
            <a:r>
              <a:rPr lang="en-US" dirty="0" err="1" smtClean="0"/>
              <a:t>ac</a:t>
            </a:r>
            <a:endParaRPr lang="en-US" dirty="0"/>
          </a:p>
        </p:txBody>
      </p:sp>
      <p:sp>
        <p:nvSpPr>
          <p:cNvPr id="45" name="TextBox 44"/>
          <p:cNvSpPr txBox="1"/>
          <p:nvPr/>
        </p:nvSpPr>
        <p:spPr>
          <a:xfrm rot="16200000">
            <a:off x="998262" y="4183338"/>
            <a:ext cx="3249608" cy="369332"/>
          </a:xfrm>
          <a:prstGeom prst="rect">
            <a:avLst/>
          </a:prstGeom>
          <a:noFill/>
        </p:spPr>
        <p:txBody>
          <a:bodyPr wrap="none" rtlCol="0">
            <a:spAutoFit/>
          </a:bodyPr>
          <a:lstStyle/>
          <a:p>
            <a:r>
              <a:rPr lang="en-US" dirty="0" smtClean="0"/>
              <a:t>ac     </a:t>
            </a:r>
            <a:r>
              <a:rPr lang="en-US" dirty="0" err="1" smtClean="0"/>
              <a:t>ac</a:t>
            </a:r>
            <a:r>
              <a:rPr lang="en-US" dirty="0" smtClean="0"/>
              <a:t>     </a:t>
            </a:r>
            <a:r>
              <a:rPr lang="en-US" dirty="0" err="1" smtClean="0"/>
              <a:t>ac</a:t>
            </a:r>
            <a:r>
              <a:rPr lang="en-US" dirty="0" smtClean="0"/>
              <a:t>     </a:t>
            </a:r>
            <a:r>
              <a:rPr lang="en-US" dirty="0" err="1" smtClean="0"/>
              <a:t>ac</a:t>
            </a:r>
            <a:r>
              <a:rPr lang="en-US" dirty="0" smtClean="0"/>
              <a:t>     </a:t>
            </a:r>
            <a:r>
              <a:rPr lang="en-US" dirty="0" err="1" smtClean="0"/>
              <a:t>ac</a:t>
            </a:r>
            <a:r>
              <a:rPr lang="en-US" dirty="0" smtClean="0"/>
              <a:t>     </a:t>
            </a:r>
            <a:r>
              <a:rPr lang="en-US" dirty="0" err="1" smtClean="0"/>
              <a:t>ac</a:t>
            </a:r>
            <a:endParaRPr lang="en-US" dirty="0"/>
          </a:p>
        </p:txBody>
      </p:sp>
      <p:sp>
        <p:nvSpPr>
          <p:cNvPr id="46" name="TextBox 45"/>
          <p:cNvSpPr txBox="1"/>
          <p:nvPr/>
        </p:nvSpPr>
        <p:spPr>
          <a:xfrm rot="5400000">
            <a:off x="5189262" y="4210330"/>
            <a:ext cx="3249608" cy="369332"/>
          </a:xfrm>
          <a:prstGeom prst="rect">
            <a:avLst/>
          </a:prstGeom>
          <a:noFill/>
        </p:spPr>
        <p:txBody>
          <a:bodyPr wrap="none" rtlCol="0">
            <a:spAutoFit/>
          </a:bodyPr>
          <a:lstStyle/>
          <a:p>
            <a:r>
              <a:rPr lang="en-US" dirty="0" smtClean="0"/>
              <a:t>ac     </a:t>
            </a:r>
            <a:r>
              <a:rPr lang="en-US" dirty="0" err="1" smtClean="0"/>
              <a:t>ac</a:t>
            </a:r>
            <a:r>
              <a:rPr lang="en-US" dirty="0" smtClean="0"/>
              <a:t>     </a:t>
            </a:r>
            <a:r>
              <a:rPr lang="en-US" dirty="0" err="1" smtClean="0"/>
              <a:t>ac</a:t>
            </a:r>
            <a:r>
              <a:rPr lang="en-US" dirty="0" smtClean="0"/>
              <a:t>     </a:t>
            </a:r>
            <a:r>
              <a:rPr lang="en-US" dirty="0" err="1" smtClean="0"/>
              <a:t>ac</a:t>
            </a:r>
            <a:r>
              <a:rPr lang="en-US" dirty="0" smtClean="0"/>
              <a:t>     </a:t>
            </a:r>
            <a:r>
              <a:rPr lang="en-US" dirty="0" err="1" smtClean="0"/>
              <a:t>ac</a:t>
            </a:r>
            <a:r>
              <a:rPr lang="en-US" dirty="0" smtClean="0"/>
              <a:t>     </a:t>
            </a:r>
            <a:r>
              <a:rPr lang="en-US" dirty="0" err="1" smtClean="0"/>
              <a:t>ac</a:t>
            </a:r>
            <a:endParaRPr lang="en-US" dirty="0"/>
          </a:p>
        </p:txBody>
      </p:sp>
      <p:sp>
        <p:nvSpPr>
          <p:cNvPr id="47" name="TextBox 46"/>
          <p:cNvSpPr txBox="1"/>
          <p:nvPr/>
        </p:nvSpPr>
        <p:spPr>
          <a:xfrm>
            <a:off x="152401" y="5410200"/>
            <a:ext cx="2057400" cy="646331"/>
          </a:xfrm>
          <a:prstGeom prst="rect">
            <a:avLst/>
          </a:prstGeom>
          <a:noFill/>
        </p:spPr>
        <p:txBody>
          <a:bodyPr wrap="square" rtlCol="0">
            <a:spAutoFit/>
          </a:bodyPr>
          <a:lstStyle/>
          <a:p>
            <a:r>
              <a:rPr lang="en-US" dirty="0" smtClean="0"/>
              <a:t>ac = student activities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1"/>
            <a:ext cx="8991603" cy="990599"/>
          </a:xfrm>
        </p:spPr>
        <p:txBody>
          <a:bodyPr/>
          <a:lstStyle/>
          <a:p>
            <a:r>
              <a:rPr lang="en-US" dirty="0" smtClean="0"/>
              <a:t>Modular Model</a:t>
            </a:r>
            <a:br>
              <a:rPr lang="en-US" dirty="0" smtClean="0"/>
            </a:br>
            <a:r>
              <a:rPr lang="en-US" dirty="0" smtClean="0"/>
              <a:t>Instructor </a:t>
            </a:r>
            <a:r>
              <a:rPr lang="en-US" dirty="0" smtClean="0"/>
              <a:t>Intervention Details</a:t>
            </a:r>
            <a:endParaRPr lang="en-US" dirty="0"/>
          </a:p>
        </p:txBody>
      </p:sp>
      <p:sp>
        <p:nvSpPr>
          <p:cNvPr id="6" name="Rectangle 5"/>
          <p:cNvSpPr/>
          <p:nvPr/>
        </p:nvSpPr>
        <p:spPr>
          <a:xfrm>
            <a:off x="2298272" y="2133600"/>
            <a:ext cx="4800600" cy="4572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98272" y="6019800"/>
            <a:ext cx="685800" cy="6858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I.I</a:t>
            </a:r>
            <a:r>
              <a:rPr lang="en-US" sz="1600" dirty="0" smtClean="0"/>
              <a:t>.</a:t>
            </a:r>
            <a:endParaRPr lang="en-US" sz="1600" dirty="0"/>
          </a:p>
        </p:txBody>
      </p:sp>
      <p:sp>
        <p:nvSpPr>
          <p:cNvPr id="9" name="Rectangle 8"/>
          <p:cNvSpPr/>
          <p:nvPr/>
        </p:nvSpPr>
        <p:spPr>
          <a:xfrm>
            <a:off x="6413072" y="6019800"/>
            <a:ext cx="685800" cy="6858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I.I</a:t>
            </a:r>
            <a:r>
              <a:rPr lang="en-US" sz="1600" dirty="0" smtClean="0"/>
              <a:t>.</a:t>
            </a:r>
            <a:endParaRPr lang="en-US" sz="1600" dirty="0"/>
          </a:p>
        </p:txBody>
      </p:sp>
      <p:sp>
        <p:nvSpPr>
          <p:cNvPr id="10" name="Rectangle 9"/>
          <p:cNvSpPr/>
          <p:nvPr/>
        </p:nvSpPr>
        <p:spPr>
          <a:xfrm>
            <a:off x="2298272" y="2133600"/>
            <a:ext cx="685801" cy="62334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I.I</a:t>
            </a:r>
            <a:r>
              <a:rPr lang="en-US" sz="1600" dirty="0" smtClean="0"/>
              <a:t>.</a:t>
            </a:r>
            <a:endParaRPr lang="en-US" sz="1600" dirty="0"/>
          </a:p>
        </p:txBody>
      </p:sp>
      <p:sp>
        <p:nvSpPr>
          <p:cNvPr id="11" name="Rectangle 10"/>
          <p:cNvSpPr/>
          <p:nvPr/>
        </p:nvSpPr>
        <p:spPr>
          <a:xfrm>
            <a:off x="6413071" y="2133600"/>
            <a:ext cx="685801" cy="62334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I.I</a:t>
            </a:r>
            <a:r>
              <a:rPr lang="en-US" sz="1600" dirty="0" smtClean="0"/>
              <a:t>.</a:t>
            </a:r>
            <a:endParaRPr lang="en-US" sz="1600" dirty="0"/>
          </a:p>
        </p:txBody>
      </p:sp>
      <p:grpSp>
        <p:nvGrpSpPr>
          <p:cNvPr id="3" name="Group 32"/>
          <p:cNvGrpSpPr/>
          <p:nvPr/>
        </p:nvGrpSpPr>
        <p:grpSpPr>
          <a:xfrm>
            <a:off x="2298272" y="2762450"/>
            <a:ext cx="4800600" cy="3257350"/>
            <a:chOff x="3276600" y="2762450"/>
            <a:chExt cx="4800600" cy="3257350"/>
          </a:xfrm>
        </p:grpSpPr>
        <p:cxnSp>
          <p:nvCxnSpPr>
            <p:cNvPr id="25" name="Straight Connector 24"/>
            <p:cNvCxnSpPr/>
            <p:nvPr/>
          </p:nvCxnSpPr>
          <p:spPr>
            <a:xfrm>
              <a:off x="3276600" y="2762450"/>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76600" y="3305342"/>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76600" y="3848234"/>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76600" y="4391126"/>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76600" y="4934018"/>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76600" y="5476910"/>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76600" y="6019800"/>
              <a:ext cx="48006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 name="Group 41"/>
          <p:cNvGrpSpPr/>
          <p:nvPr/>
        </p:nvGrpSpPr>
        <p:grpSpPr>
          <a:xfrm>
            <a:off x="2984073" y="2143225"/>
            <a:ext cx="3428999" cy="4562375"/>
            <a:chOff x="3962401" y="2143225"/>
            <a:chExt cx="3428999" cy="4562375"/>
          </a:xfrm>
        </p:grpSpPr>
        <p:cxnSp>
          <p:nvCxnSpPr>
            <p:cNvPr id="35" name="Straight Connector 34"/>
            <p:cNvCxnSpPr/>
            <p:nvPr/>
          </p:nvCxnSpPr>
          <p:spPr>
            <a:xfrm rot="16200000">
              <a:off x="16812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a:off x="22527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28242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a:off x="33957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a:off x="39672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a:off x="4538713"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a:off x="5110212" y="4424413"/>
              <a:ext cx="4562375"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2965415" y="2743200"/>
            <a:ext cx="3457282" cy="327227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STUDENT</a:t>
            </a:r>
            <a:endParaRPr lang="en-US" sz="2000" b="1" dirty="0">
              <a:solidFill>
                <a:schemeClr val="tx1"/>
              </a:solidFill>
            </a:endParaRPr>
          </a:p>
        </p:txBody>
      </p:sp>
      <p:sp>
        <p:nvSpPr>
          <p:cNvPr id="19" name="TextBox 18"/>
          <p:cNvSpPr txBox="1"/>
          <p:nvPr/>
        </p:nvSpPr>
        <p:spPr>
          <a:xfrm>
            <a:off x="63928" y="2133600"/>
            <a:ext cx="2145872" cy="1477328"/>
          </a:xfrm>
          <a:prstGeom prst="rect">
            <a:avLst/>
          </a:prstGeom>
          <a:solidFill>
            <a:schemeClr val="bg1">
              <a:lumMod val="85000"/>
            </a:schemeClr>
          </a:solidFill>
        </p:spPr>
        <p:txBody>
          <a:bodyPr wrap="square" rtlCol="0">
            <a:spAutoFit/>
          </a:bodyPr>
          <a:lstStyle/>
          <a:p>
            <a:pPr algn="ctr"/>
            <a:r>
              <a:rPr lang="en-US" dirty="0" smtClean="0"/>
              <a:t>Assess group progress &amp; cohesion, intervene as needed </a:t>
            </a:r>
            <a:endParaRPr lang="en-US" dirty="0"/>
          </a:p>
        </p:txBody>
      </p:sp>
      <p:sp>
        <p:nvSpPr>
          <p:cNvPr id="20" name="TextBox 19"/>
          <p:cNvSpPr txBox="1"/>
          <p:nvPr/>
        </p:nvSpPr>
        <p:spPr>
          <a:xfrm>
            <a:off x="7162800" y="2209800"/>
            <a:ext cx="1894572" cy="1200329"/>
          </a:xfrm>
          <a:prstGeom prst="rect">
            <a:avLst/>
          </a:prstGeom>
          <a:solidFill>
            <a:schemeClr val="bg1">
              <a:lumMod val="85000"/>
            </a:schemeClr>
          </a:solidFill>
        </p:spPr>
        <p:txBody>
          <a:bodyPr wrap="square" rtlCol="0">
            <a:spAutoFit/>
          </a:bodyPr>
          <a:lstStyle/>
          <a:p>
            <a:pPr algn="ctr"/>
            <a:r>
              <a:rPr lang="en-US" dirty="0" smtClean="0"/>
              <a:t>Assess group activities, reinforce results</a:t>
            </a:r>
            <a:endParaRPr lang="en-US" dirty="0"/>
          </a:p>
        </p:txBody>
      </p:sp>
      <p:sp>
        <p:nvSpPr>
          <p:cNvPr id="33" name="TextBox 32"/>
          <p:cNvSpPr txBox="1"/>
          <p:nvPr/>
        </p:nvSpPr>
        <p:spPr>
          <a:xfrm>
            <a:off x="66773" y="5505271"/>
            <a:ext cx="2145872" cy="1200329"/>
          </a:xfrm>
          <a:prstGeom prst="rect">
            <a:avLst/>
          </a:prstGeom>
          <a:solidFill>
            <a:schemeClr val="bg1">
              <a:lumMod val="85000"/>
            </a:schemeClr>
          </a:solidFill>
        </p:spPr>
        <p:txBody>
          <a:bodyPr wrap="square" rtlCol="0">
            <a:spAutoFit/>
          </a:bodyPr>
          <a:lstStyle/>
          <a:p>
            <a:pPr algn="ctr"/>
            <a:r>
              <a:rPr lang="en-US" dirty="0" smtClean="0"/>
              <a:t>Assess construction, intervene as needed </a:t>
            </a:r>
            <a:endParaRPr lang="en-US" dirty="0"/>
          </a:p>
        </p:txBody>
      </p:sp>
      <p:sp>
        <p:nvSpPr>
          <p:cNvPr id="34" name="TextBox 33"/>
          <p:cNvSpPr txBox="1"/>
          <p:nvPr/>
        </p:nvSpPr>
        <p:spPr>
          <a:xfrm>
            <a:off x="7162800" y="4951273"/>
            <a:ext cx="1897417" cy="1754327"/>
          </a:xfrm>
          <a:prstGeom prst="rect">
            <a:avLst/>
          </a:prstGeom>
          <a:solidFill>
            <a:schemeClr val="bg1">
              <a:lumMod val="85000"/>
            </a:schemeClr>
          </a:solidFill>
        </p:spPr>
        <p:txBody>
          <a:bodyPr wrap="square" rtlCol="0">
            <a:spAutoFit/>
          </a:bodyPr>
          <a:lstStyle/>
          <a:p>
            <a:pPr algn="ctr"/>
            <a:r>
              <a:rPr lang="en-US" dirty="0" smtClean="0"/>
              <a:t>Assess final </a:t>
            </a:r>
            <a:r>
              <a:rPr lang="en-US" dirty="0" err="1" smtClean="0"/>
              <a:t>eP</a:t>
            </a:r>
            <a:r>
              <a:rPr lang="en-US" dirty="0" smtClean="0"/>
              <a:t>, results to institution, create next course or entity</a:t>
            </a:r>
            <a:endParaRPr lang="en-US" dirty="0"/>
          </a:p>
        </p:txBody>
      </p:sp>
      <p:sp>
        <p:nvSpPr>
          <p:cNvPr id="42" name="Bent Arrow 41"/>
          <p:cNvSpPr/>
          <p:nvPr/>
        </p:nvSpPr>
        <p:spPr>
          <a:xfrm>
            <a:off x="3048000" y="27432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Bent Arrow 42"/>
          <p:cNvSpPr/>
          <p:nvPr/>
        </p:nvSpPr>
        <p:spPr>
          <a:xfrm rot="5400000">
            <a:off x="5638800" y="28194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Bent Arrow 43"/>
          <p:cNvSpPr/>
          <p:nvPr/>
        </p:nvSpPr>
        <p:spPr>
          <a:xfrm rot="16200000">
            <a:off x="3048000" y="52578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Bent Arrow 44"/>
          <p:cNvSpPr/>
          <p:nvPr/>
        </p:nvSpPr>
        <p:spPr>
          <a:xfrm rot="10800000">
            <a:off x="5638800" y="5257800"/>
            <a:ext cx="6858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2645682"/>
            <a:ext cx="8763000" cy="4191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914401"/>
            <a:ext cx="8382003" cy="990599"/>
          </a:xfrm>
        </p:spPr>
        <p:txBody>
          <a:bodyPr/>
          <a:lstStyle/>
          <a:p>
            <a:r>
              <a:rPr lang="en-US" dirty="0" smtClean="0"/>
              <a:t>The Larger Framework</a:t>
            </a:r>
            <a:r>
              <a:rPr lang="en-US" baseline="0" dirty="0" smtClean="0"/>
              <a:t> of</a:t>
            </a:r>
            <a:br>
              <a:rPr lang="en-US" baseline="0" dirty="0" smtClean="0"/>
            </a:br>
            <a:r>
              <a:rPr lang="en-US" baseline="0" dirty="0" smtClean="0"/>
              <a:t>the Modular Model</a:t>
            </a:r>
            <a:endParaRPr lang="en-US" dirty="0"/>
          </a:p>
        </p:txBody>
      </p:sp>
      <p:sp>
        <p:nvSpPr>
          <p:cNvPr id="6" name="Right Arrow 5"/>
          <p:cNvSpPr/>
          <p:nvPr/>
        </p:nvSpPr>
        <p:spPr>
          <a:xfrm>
            <a:off x="4114800" y="5419627"/>
            <a:ext cx="1048353"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results</a:t>
            </a:r>
            <a:endParaRPr lang="en-US" sz="1400" dirty="0"/>
          </a:p>
        </p:txBody>
      </p:sp>
      <p:sp>
        <p:nvSpPr>
          <p:cNvPr id="7" name="Flowchart: Magnetic Disk 6"/>
          <p:cNvSpPr/>
          <p:nvPr/>
        </p:nvSpPr>
        <p:spPr>
          <a:xfrm>
            <a:off x="5496234" y="3200400"/>
            <a:ext cx="1133166" cy="1066800"/>
          </a:xfrm>
          <a:prstGeom prst="flowChartMagneticDisk">
            <a:avLst/>
          </a:prstGeom>
          <a:gradFill flip="none" rotWithShape="1">
            <a:gsLst>
              <a:gs pos="0">
                <a:schemeClr val="accent1">
                  <a:lumMod val="60000"/>
                  <a:lumOff val="40000"/>
                </a:schemeClr>
              </a:gs>
              <a:gs pos="50000">
                <a:schemeClr val="accent1">
                  <a:lumMod val="75000"/>
                </a:schemeClr>
              </a:gs>
              <a:gs pos="100000">
                <a:schemeClr val="bg2">
                  <a:lumMod val="75000"/>
                </a:schemeClr>
              </a:gs>
            </a:gsLst>
            <a:lin ang="10800000" scaled="1"/>
            <a:tileRect/>
          </a:gra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I.R.O.</a:t>
            </a:r>
            <a:endParaRPr lang="en-US" sz="1400" dirty="0"/>
          </a:p>
        </p:txBody>
      </p:sp>
      <p:sp>
        <p:nvSpPr>
          <p:cNvPr id="8" name="Flowchart: Magnetic Disk 7"/>
          <p:cNvSpPr/>
          <p:nvPr/>
        </p:nvSpPr>
        <p:spPr>
          <a:xfrm>
            <a:off x="5496234" y="4343400"/>
            <a:ext cx="1133166" cy="1066800"/>
          </a:xfrm>
          <a:prstGeom prst="flowChartMagneticDisk">
            <a:avLst/>
          </a:prstGeom>
          <a:gradFill flip="none" rotWithShape="1">
            <a:gsLst>
              <a:gs pos="0">
                <a:schemeClr val="accent1">
                  <a:lumMod val="60000"/>
                  <a:lumOff val="40000"/>
                </a:schemeClr>
              </a:gs>
              <a:gs pos="50000">
                <a:schemeClr val="accent1">
                  <a:lumMod val="75000"/>
                </a:schemeClr>
              </a:gs>
              <a:gs pos="100000">
                <a:schemeClr val="bg2">
                  <a:lumMod val="75000"/>
                </a:schemeClr>
              </a:gs>
            </a:gsLst>
            <a:lin ang="10800000" scaled="1"/>
            <a:tileRect/>
          </a:gra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Marketing</a:t>
            </a:r>
            <a:endParaRPr lang="en-US" sz="1400" dirty="0"/>
          </a:p>
        </p:txBody>
      </p:sp>
      <p:sp>
        <p:nvSpPr>
          <p:cNvPr id="9" name="Flowchart: Magnetic Disk 8"/>
          <p:cNvSpPr/>
          <p:nvPr/>
        </p:nvSpPr>
        <p:spPr>
          <a:xfrm>
            <a:off x="5496234" y="5486400"/>
            <a:ext cx="1133166" cy="1066800"/>
          </a:xfrm>
          <a:prstGeom prst="flowChartMagneticDisk">
            <a:avLst/>
          </a:prstGeom>
          <a:gradFill flip="none" rotWithShape="1">
            <a:gsLst>
              <a:gs pos="0">
                <a:schemeClr val="accent1">
                  <a:lumMod val="60000"/>
                  <a:lumOff val="40000"/>
                </a:schemeClr>
              </a:gs>
              <a:gs pos="50000">
                <a:schemeClr val="accent1">
                  <a:lumMod val="75000"/>
                </a:schemeClr>
              </a:gs>
              <a:gs pos="100000">
                <a:schemeClr val="bg2">
                  <a:lumMod val="75000"/>
                </a:schemeClr>
              </a:gs>
            </a:gsLst>
            <a:lin ang="10800000" scaled="1"/>
            <a:tileRect/>
          </a:gra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t>
            </a:r>
            <a:endParaRPr lang="en-US" sz="1400" dirty="0"/>
          </a:p>
        </p:txBody>
      </p:sp>
      <p:sp>
        <p:nvSpPr>
          <p:cNvPr id="10" name="Left Brace 9"/>
          <p:cNvSpPr/>
          <p:nvPr/>
        </p:nvSpPr>
        <p:spPr>
          <a:xfrm>
            <a:off x="5229142" y="3200400"/>
            <a:ext cx="381000" cy="3352800"/>
          </a:xfrm>
          <a:prstGeom prst="leftBrace">
            <a:avLst>
              <a:gd name="adj1" fmla="val 8333"/>
              <a:gd name="adj2" fmla="val 7530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6592099" y="3602495"/>
            <a:ext cx="2018501" cy="369332"/>
          </a:xfrm>
          <a:prstGeom prst="rect">
            <a:avLst/>
          </a:prstGeom>
          <a:noFill/>
        </p:spPr>
        <p:txBody>
          <a:bodyPr wrap="none" rtlCol="0">
            <a:spAutoFit/>
          </a:bodyPr>
          <a:lstStyle/>
          <a:p>
            <a:r>
              <a:rPr lang="en-US" dirty="0" smtClean="0"/>
              <a:t>Accreditation, etc.</a:t>
            </a:r>
            <a:endParaRPr lang="en-US" dirty="0"/>
          </a:p>
        </p:txBody>
      </p:sp>
      <p:sp>
        <p:nvSpPr>
          <p:cNvPr id="12" name="TextBox 11"/>
          <p:cNvSpPr txBox="1"/>
          <p:nvPr/>
        </p:nvSpPr>
        <p:spPr>
          <a:xfrm>
            <a:off x="6592099" y="4745495"/>
            <a:ext cx="1928733" cy="369332"/>
          </a:xfrm>
          <a:prstGeom prst="rect">
            <a:avLst/>
          </a:prstGeom>
          <a:noFill/>
        </p:spPr>
        <p:txBody>
          <a:bodyPr wrap="none" rtlCol="0">
            <a:spAutoFit/>
          </a:bodyPr>
          <a:lstStyle/>
          <a:p>
            <a:r>
              <a:rPr lang="en-US" dirty="0" smtClean="0"/>
              <a:t>Showcasing, etc.</a:t>
            </a:r>
            <a:endParaRPr lang="en-US" dirty="0"/>
          </a:p>
        </p:txBody>
      </p:sp>
      <p:sp>
        <p:nvSpPr>
          <p:cNvPr id="13" name="TextBox 12"/>
          <p:cNvSpPr txBox="1"/>
          <p:nvPr/>
        </p:nvSpPr>
        <p:spPr>
          <a:xfrm>
            <a:off x="6592099" y="5888495"/>
            <a:ext cx="1313180" cy="369332"/>
          </a:xfrm>
          <a:prstGeom prst="rect">
            <a:avLst/>
          </a:prstGeom>
          <a:noFill/>
        </p:spPr>
        <p:txBody>
          <a:bodyPr wrap="none" rtlCol="0">
            <a:spAutoFit/>
          </a:bodyPr>
          <a:lstStyle/>
          <a:p>
            <a:r>
              <a:rPr lang="en-US" dirty="0" smtClean="0"/>
              <a:t>Other uses</a:t>
            </a:r>
            <a:endParaRPr lang="en-US" dirty="0"/>
          </a:p>
        </p:txBody>
      </p:sp>
      <p:sp>
        <p:nvSpPr>
          <p:cNvPr id="14" name="TextBox 13"/>
          <p:cNvSpPr txBox="1"/>
          <p:nvPr/>
        </p:nvSpPr>
        <p:spPr>
          <a:xfrm>
            <a:off x="533400" y="2678668"/>
            <a:ext cx="4224298" cy="369332"/>
          </a:xfrm>
          <a:prstGeom prst="rect">
            <a:avLst/>
          </a:prstGeom>
          <a:noFill/>
        </p:spPr>
        <p:txBody>
          <a:bodyPr wrap="none" rtlCol="0">
            <a:spAutoFit/>
          </a:bodyPr>
          <a:lstStyle/>
          <a:p>
            <a:r>
              <a:rPr lang="en-US" dirty="0" smtClean="0"/>
              <a:t>Societal, customer, and institutional foci</a:t>
            </a:r>
            <a:endParaRPr lang="en-US" dirty="0"/>
          </a:p>
        </p:txBody>
      </p:sp>
      <p:pic>
        <p:nvPicPr>
          <p:cNvPr id="3" name="Picture 2"/>
          <p:cNvPicPr>
            <a:picLocks noChangeAspect="1"/>
          </p:cNvPicPr>
          <p:nvPr/>
        </p:nvPicPr>
        <p:blipFill>
          <a:blip r:embed="rId2"/>
          <a:stretch>
            <a:fillRect/>
          </a:stretch>
        </p:blipFill>
        <p:spPr>
          <a:xfrm>
            <a:off x="762000" y="3276600"/>
            <a:ext cx="3289065" cy="312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ePortfolios – Who cares?</a:t>
            </a:r>
          </a:p>
        </p:txBody>
      </p:sp>
      <p:sp>
        <p:nvSpPr>
          <p:cNvPr id="3" name="Text Placeholder 2"/>
          <p:cNvSpPr>
            <a:spLocks noGrp="1"/>
          </p:cNvSpPr>
          <p:nvPr>
            <p:ph idx="1"/>
          </p:nvPr>
        </p:nvSpPr>
        <p:spPr>
          <a:xfrm>
            <a:off x="712788" y="3012142"/>
            <a:ext cx="8278812" cy="3388658"/>
          </a:xfrm>
        </p:spPr>
        <p:txBody>
          <a:bodyPr>
            <a:normAutofit/>
          </a:bodyPr>
          <a:lstStyle/>
          <a:p>
            <a:pPr marL="0" indent="0" rtl="0" eaLnBrk="1" latinLnBrk="0" hangingPunct="1">
              <a:buFont typeface="Arial"/>
              <a:buNone/>
            </a:pPr>
            <a:r>
              <a:rPr lang="en-US" sz="2400" kern="1200" dirty="0" smtClean="0">
                <a:solidFill>
                  <a:schemeClr val="bg1"/>
                </a:solidFill>
                <a:effectLst/>
                <a:latin typeface="+mn-lt"/>
                <a:ea typeface="+mn-ea"/>
                <a:cs typeface="+mn-cs"/>
              </a:rPr>
              <a:t>Stakeholders:</a:t>
            </a:r>
            <a:endParaRPr lang="en-US" dirty="0" smtClean="0">
              <a:effectLst/>
            </a:endParaRPr>
          </a:p>
          <a:p>
            <a:pPr rtl="0" eaLnBrk="1" latinLnBrk="0" hangingPunct="1"/>
            <a:r>
              <a:rPr lang="en-US" sz="2400" kern="1200" dirty="0" smtClean="0">
                <a:solidFill>
                  <a:schemeClr val="bg1"/>
                </a:solidFill>
                <a:effectLst/>
                <a:latin typeface="+mn-lt"/>
                <a:ea typeface="+mn-ea"/>
                <a:cs typeface="+mn-cs"/>
              </a:rPr>
              <a:t>Society – “the public,” governments, agencies, foundations</a:t>
            </a:r>
            <a:endParaRPr lang="en-US" dirty="0" smtClean="0">
              <a:effectLst/>
            </a:endParaRPr>
          </a:p>
          <a:p>
            <a:pPr rtl="0" eaLnBrk="1" latinLnBrk="0" hangingPunct="1"/>
            <a:r>
              <a:rPr lang="en-US" sz="2400" kern="1200" dirty="0" smtClean="0">
                <a:solidFill>
                  <a:schemeClr val="bg1"/>
                </a:solidFill>
                <a:effectLst/>
                <a:latin typeface="+mn-lt"/>
                <a:ea typeface="+mn-ea"/>
                <a:cs typeface="+mn-cs"/>
              </a:rPr>
              <a:t>Customers – students, hiring businesses</a:t>
            </a:r>
            <a:endParaRPr lang="en-US" dirty="0" smtClean="0">
              <a:effectLst/>
            </a:endParaRPr>
          </a:p>
          <a:p>
            <a:pPr rtl="0" eaLnBrk="1" latinLnBrk="0" hangingPunct="1"/>
            <a:r>
              <a:rPr lang="en-US" sz="2400" kern="1200" dirty="0" smtClean="0">
                <a:solidFill>
                  <a:schemeClr val="bg1"/>
                </a:solidFill>
                <a:effectLst/>
                <a:latin typeface="+mn-lt"/>
                <a:ea typeface="+mn-ea"/>
                <a:cs typeface="+mn-cs"/>
              </a:rPr>
              <a:t>Institution – faculty, staff, administration</a:t>
            </a:r>
            <a:endParaRPr lang="en-US" dirty="0" smtClean="0">
              <a:effectLst/>
            </a:endParaRPr>
          </a:p>
        </p:txBody>
      </p:sp>
    </p:spTree>
    <p:extLst>
      <p:ext uri="{BB962C8B-B14F-4D97-AF65-F5344CB8AC3E}">
        <p14:creationId xmlns:p14="http://schemas.microsoft.com/office/powerpoint/2010/main" val="42914037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278812" cy="1447800"/>
          </a:xfrm>
        </p:spPr>
        <p:txBody>
          <a:bodyPr/>
          <a:lstStyle/>
          <a:p>
            <a:pPr lvl="0">
              <a:lnSpc>
                <a:spcPct val="90000"/>
              </a:lnSpc>
              <a:buFont typeface="Arial"/>
              <a:buNone/>
            </a:pPr>
            <a:r>
              <a:rPr lang="en-US" kern="1200" dirty="0" smtClean="0">
                <a:solidFill>
                  <a:schemeClr val="bg1"/>
                </a:solidFill>
                <a:effectLst/>
              </a:rPr>
              <a:t>Alignment of Stakeholders and Orientation</a:t>
            </a:r>
            <a:endParaRPr lang="en-US" dirty="0"/>
          </a:p>
        </p:txBody>
      </p:sp>
      <p:sp>
        <p:nvSpPr>
          <p:cNvPr id="3" name="Content Placeholder 2"/>
          <p:cNvSpPr>
            <a:spLocks noGrp="1"/>
          </p:cNvSpPr>
          <p:nvPr>
            <p:ph sz="half" idx="1"/>
          </p:nvPr>
        </p:nvSpPr>
        <p:spPr>
          <a:xfrm>
            <a:off x="228600" y="2971800"/>
            <a:ext cx="4392706" cy="3376612"/>
          </a:xfrm>
        </p:spPr>
        <p:txBody>
          <a:bodyPr>
            <a:normAutofit lnSpcReduction="10000"/>
          </a:bodyPr>
          <a:lstStyle/>
          <a:p>
            <a:pPr marL="0" indent="0" rtl="0" eaLnBrk="1" latinLnBrk="0" hangingPunct="1">
              <a:buFont typeface="Arial"/>
              <a:buNone/>
            </a:pPr>
            <a:r>
              <a:rPr lang="en-US" kern="1200" dirty="0" smtClean="0">
                <a:solidFill>
                  <a:schemeClr val="bg1"/>
                </a:solidFill>
                <a:effectLst/>
              </a:rPr>
              <a:t>Stakeholders</a:t>
            </a:r>
          </a:p>
          <a:p>
            <a:pPr rtl="0" eaLnBrk="1" latinLnBrk="0" hangingPunct="1"/>
            <a:r>
              <a:rPr lang="en-US" kern="1200" dirty="0" smtClean="0">
                <a:solidFill>
                  <a:schemeClr val="bg1"/>
                </a:solidFill>
                <a:effectLst/>
              </a:rPr>
              <a:t>Society – “the public,” governments, agencies, foundations (mega)</a:t>
            </a:r>
            <a:endParaRPr lang="en-US" dirty="0" smtClean="0">
              <a:effectLst/>
            </a:endParaRPr>
          </a:p>
          <a:p>
            <a:pPr rtl="0" eaLnBrk="1" latinLnBrk="0" hangingPunct="1"/>
            <a:r>
              <a:rPr lang="en-US" kern="1200" dirty="0" smtClean="0">
                <a:solidFill>
                  <a:schemeClr val="bg1"/>
                </a:solidFill>
                <a:effectLst/>
              </a:rPr>
              <a:t>Customers – students, hiring businesses (macro)</a:t>
            </a:r>
            <a:endParaRPr lang="en-US" dirty="0" smtClean="0">
              <a:effectLst/>
            </a:endParaRPr>
          </a:p>
          <a:p>
            <a:pPr rtl="0" eaLnBrk="1" latinLnBrk="0" hangingPunct="1"/>
            <a:r>
              <a:rPr lang="en-US" kern="1200" dirty="0" smtClean="0">
                <a:solidFill>
                  <a:schemeClr val="bg1"/>
                </a:solidFill>
                <a:effectLst/>
              </a:rPr>
              <a:t>Institution – faculty, staff, administration (micro)</a:t>
            </a:r>
            <a:endParaRPr lang="en-US" dirty="0" smtClean="0">
              <a:effectLst/>
            </a:endParaRPr>
          </a:p>
        </p:txBody>
      </p:sp>
      <p:sp>
        <p:nvSpPr>
          <p:cNvPr id="4" name="Content Placeholder 3"/>
          <p:cNvSpPr>
            <a:spLocks noGrp="1"/>
          </p:cNvSpPr>
          <p:nvPr>
            <p:ph sz="half" idx="2"/>
          </p:nvPr>
        </p:nvSpPr>
        <p:spPr>
          <a:xfrm>
            <a:off x="4751294" y="2971800"/>
            <a:ext cx="4392706" cy="3376612"/>
          </a:xfrm>
        </p:spPr>
        <p:txBody>
          <a:bodyPr>
            <a:noAutofit/>
          </a:bodyPr>
          <a:lstStyle/>
          <a:p>
            <a:pPr marL="0" indent="0" rtl="0" eaLnBrk="1" latinLnBrk="0" hangingPunct="1">
              <a:lnSpc>
                <a:spcPct val="90000"/>
              </a:lnSpc>
              <a:buFont typeface="Arial"/>
              <a:buNone/>
            </a:pPr>
            <a:r>
              <a:rPr lang="en-US" kern="1200" dirty="0" smtClean="0">
                <a:solidFill>
                  <a:schemeClr val="bg1"/>
                </a:solidFill>
                <a:effectLst/>
              </a:rPr>
              <a:t>Orientation (ePortfolio types):</a:t>
            </a:r>
            <a:endParaRPr lang="en-US" dirty="0" smtClean="0">
              <a:effectLst/>
            </a:endParaRPr>
          </a:p>
          <a:p>
            <a:pPr rtl="0" eaLnBrk="1" latinLnBrk="0" hangingPunct="1">
              <a:lnSpc>
                <a:spcPct val="90000"/>
              </a:lnSpc>
            </a:pPr>
            <a:r>
              <a:rPr lang="en-US" kern="1200" dirty="0" smtClean="0">
                <a:solidFill>
                  <a:schemeClr val="bg1"/>
                </a:solidFill>
                <a:effectLst/>
              </a:rPr>
              <a:t>Assessment – accreditation, evidence of (program) success and worthiness</a:t>
            </a:r>
            <a:endParaRPr lang="en-US" dirty="0" smtClean="0">
              <a:effectLst/>
            </a:endParaRPr>
          </a:p>
          <a:p>
            <a:pPr rtl="0" eaLnBrk="1" latinLnBrk="0" hangingPunct="1">
              <a:lnSpc>
                <a:spcPct val="90000"/>
              </a:lnSpc>
            </a:pPr>
            <a:r>
              <a:rPr lang="en-US" kern="1200" dirty="0" smtClean="0">
                <a:solidFill>
                  <a:schemeClr val="bg1"/>
                </a:solidFill>
                <a:effectLst/>
              </a:rPr>
              <a:t>Career/Showcase – evidence beyond diplomas/transcripts</a:t>
            </a:r>
            <a:endParaRPr lang="en-US" dirty="0" smtClean="0">
              <a:effectLst/>
            </a:endParaRPr>
          </a:p>
          <a:p>
            <a:pPr rtl="0" eaLnBrk="1" latinLnBrk="0" hangingPunct="1">
              <a:lnSpc>
                <a:spcPct val="90000"/>
              </a:lnSpc>
            </a:pPr>
            <a:r>
              <a:rPr lang="en-US" kern="1200" dirty="0" smtClean="0">
                <a:solidFill>
                  <a:schemeClr val="bg1"/>
                </a:solidFill>
                <a:effectLst/>
              </a:rPr>
              <a:t>Learning Development –  evidence of engagement, experiential learning</a:t>
            </a:r>
            <a:endParaRPr lang="en-US" dirty="0" smtClean="0">
              <a:effectLst/>
            </a:endParaRPr>
          </a:p>
        </p:txBody>
      </p:sp>
    </p:spTree>
    <p:extLst>
      <p:ext uri="{BB962C8B-B14F-4D97-AF65-F5344CB8AC3E}">
        <p14:creationId xmlns:p14="http://schemas.microsoft.com/office/powerpoint/2010/main" val="8539206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278812" cy="1447800"/>
          </a:xfrm>
        </p:spPr>
        <p:txBody>
          <a:bodyPr/>
          <a:lstStyle/>
          <a:p>
            <a:pPr lvl="0">
              <a:lnSpc>
                <a:spcPct val="90000"/>
              </a:lnSpc>
              <a:buFont typeface="Arial"/>
              <a:buNone/>
            </a:pPr>
            <a:r>
              <a:rPr lang="en-US" dirty="0" smtClean="0"/>
              <a:t>Ideal Alignments and Prioritization</a:t>
            </a:r>
            <a:endParaRPr lang="en-US" dirty="0"/>
          </a:p>
        </p:txBody>
      </p:sp>
      <p:sp>
        <p:nvSpPr>
          <p:cNvPr id="3" name="Content Placeholder 2"/>
          <p:cNvSpPr>
            <a:spLocks noGrp="1"/>
          </p:cNvSpPr>
          <p:nvPr>
            <p:ph sz="half" idx="1"/>
          </p:nvPr>
        </p:nvSpPr>
        <p:spPr>
          <a:xfrm>
            <a:off x="228600" y="2947988"/>
            <a:ext cx="4392706" cy="3376612"/>
          </a:xfrm>
        </p:spPr>
        <p:txBody>
          <a:bodyPr>
            <a:normAutofit/>
          </a:bodyPr>
          <a:lstStyle/>
          <a:p>
            <a:pPr marL="0" indent="0" rtl="0" eaLnBrk="1" latinLnBrk="0" hangingPunct="1">
              <a:lnSpc>
                <a:spcPct val="90000"/>
              </a:lnSpc>
              <a:buFont typeface="Arial"/>
              <a:buNone/>
            </a:pPr>
            <a:r>
              <a:rPr lang="en-US" kern="1200" dirty="0" smtClean="0">
                <a:solidFill>
                  <a:schemeClr val="bg1"/>
                </a:solidFill>
                <a:effectLst/>
              </a:rPr>
              <a:t>Stakeholders - Orientation</a:t>
            </a:r>
          </a:p>
          <a:p>
            <a:pPr rtl="0" eaLnBrk="1" latinLnBrk="0" hangingPunct="1">
              <a:lnSpc>
                <a:spcPct val="90000"/>
              </a:lnSpc>
            </a:pPr>
            <a:r>
              <a:rPr lang="en-US" kern="1200" dirty="0" smtClean="0">
                <a:solidFill>
                  <a:schemeClr val="bg1"/>
                </a:solidFill>
                <a:effectLst/>
              </a:rPr>
              <a:t>Society –  Assessment</a:t>
            </a:r>
            <a:endParaRPr lang="en-US" dirty="0" smtClean="0">
              <a:effectLst/>
            </a:endParaRPr>
          </a:p>
          <a:p>
            <a:pPr rtl="0" eaLnBrk="1" latinLnBrk="0" hangingPunct="1">
              <a:lnSpc>
                <a:spcPct val="90000"/>
              </a:lnSpc>
            </a:pPr>
            <a:r>
              <a:rPr lang="en-US" kern="1200" dirty="0" smtClean="0">
                <a:solidFill>
                  <a:schemeClr val="bg1"/>
                </a:solidFill>
                <a:effectLst/>
              </a:rPr>
              <a:t>Customers – </a:t>
            </a:r>
            <a:r>
              <a:rPr lang="en-US" dirty="0" smtClean="0">
                <a:effectLst/>
              </a:rPr>
              <a:t>Career/Showcase</a:t>
            </a:r>
          </a:p>
          <a:p>
            <a:pPr rtl="0" eaLnBrk="1" latinLnBrk="0" hangingPunct="1">
              <a:lnSpc>
                <a:spcPct val="90000"/>
              </a:lnSpc>
            </a:pPr>
            <a:r>
              <a:rPr lang="en-US" kern="1200" dirty="0" smtClean="0">
                <a:solidFill>
                  <a:schemeClr val="bg1"/>
                </a:solidFill>
                <a:effectLst/>
              </a:rPr>
              <a:t>Institution – Learning Development</a:t>
            </a:r>
            <a:endParaRPr lang="en-US" dirty="0" smtClean="0">
              <a:effectLst/>
            </a:endParaRPr>
          </a:p>
        </p:txBody>
      </p:sp>
      <p:graphicFrame>
        <p:nvGraphicFramePr>
          <p:cNvPr id="5" name="Diagram 4"/>
          <p:cNvGraphicFramePr/>
          <p:nvPr>
            <p:extLst>
              <p:ext uri="{D42A27DB-BD31-4B8C-83A1-F6EECF244321}">
                <p14:modId xmlns:p14="http://schemas.microsoft.com/office/powerpoint/2010/main" val="3250299180"/>
              </p:ext>
            </p:extLst>
          </p:nvPr>
        </p:nvGraphicFramePr>
        <p:xfrm>
          <a:off x="3352800" y="2565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537826" y="6550223"/>
            <a:ext cx="2377574" cy="307777"/>
          </a:xfrm>
          <a:prstGeom prst="rect">
            <a:avLst/>
          </a:prstGeom>
          <a:noFill/>
        </p:spPr>
        <p:txBody>
          <a:bodyPr wrap="none" rtlCol="0">
            <a:spAutoFit/>
          </a:bodyPr>
          <a:lstStyle/>
          <a:p>
            <a:r>
              <a:rPr lang="en-US" sz="1400" dirty="0" smtClean="0">
                <a:solidFill>
                  <a:srgbClr val="FFFFFF"/>
                </a:solidFill>
              </a:rPr>
              <a:t>Adapted from Bass, 2012</a:t>
            </a:r>
            <a:endParaRPr lang="en-US" sz="1400" dirty="0">
              <a:solidFill>
                <a:srgbClr val="FFFFFF"/>
              </a:solidFill>
            </a:endParaRPr>
          </a:p>
        </p:txBody>
      </p:sp>
    </p:spTree>
    <p:extLst>
      <p:ext uri="{BB962C8B-B14F-4D97-AF65-F5344CB8AC3E}">
        <p14:creationId xmlns:p14="http://schemas.microsoft.com/office/powerpoint/2010/main" val="7428610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126412" cy="1447800"/>
          </a:xfrm>
        </p:spPr>
        <p:txBody>
          <a:bodyPr/>
          <a:lstStyle/>
          <a:p>
            <a:r>
              <a:rPr lang="en-US" dirty="0" smtClean="0"/>
              <a:t>Societal Needs and Assessment</a:t>
            </a:r>
            <a:endParaRPr lang="en-US" dirty="0"/>
          </a:p>
        </p:txBody>
      </p:sp>
      <p:sp>
        <p:nvSpPr>
          <p:cNvPr id="5" name="Content Placeholder 4"/>
          <p:cNvSpPr>
            <a:spLocks noGrp="1"/>
          </p:cNvSpPr>
          <p:nvPr>
            <p:ph idx="1"/>
          </p:nvPr>
        </p:nvSpPr>
        <p:spPr>
          <a:xfrm>
            <a:off x="712788" y="3012142"/>
            <a:ext cx="8050212" cy="3845858"/>
          </a:xfrm>
        </p:spPr>
        <p:txBody>
          <a:bodyPr>
            <a:normAutofit fontScale="85000" lnSpcReduction="20000"/>
          </a:bodyPr>
          <a:lstStyle/>
          <a:p>
            <a:r>
              <a:rPr lang="en-US" dirty="0" smtClean="0"/>
              <a:t>Assessment ePortfolio as a management-oriented accountability measure – checking of results - versus use as a tool for attainment of learning</a:t>
            </a:r>
          </a:p>
          <a:p>
            <a:r>
              <a:rPr lang="en-US" dirty="0" smtClean="0"/>
              <a:t>Assessment lite: reduces initiative and creativity</a:t>
            </a:r>
          </a:p>
          <a:p>
            <a:r>
              <a:rPr lang="en-US" dirty="0" smtClean="0"/>
              <a:t>Possible motivations for assessment (</a:t>
            </a:r>
            <a:r>
              <a:rPr lang="en-US" dirty="0" err="1" smtClean="0"/>
              <a:t>Ewell</a:t>
            </a:r>
            <a:r>
              <a:rPr lang="en-US" dirty="0" smtClean="0"/>
              <a:t>):</a:t>
            </a:r>
          </a:p>
          <a:p>
            <a:pPr marL="806450" lvl="1" indent="-457200">
              <a:buFont typeface="+mj-lt"/>
              <a:buAutoNum type="arabicPeriod"/>
            </a:pPr>
            <a:r>
              <a:rPr lang="en-US" dirty="0" smtClean="0"/>
              <a:t>Benchmark institutional </a:t>
            </a:r>
            <a:r>
              <a:rPr lang="en-US" dirty="0"/>
              <a:t>performance in </a:t>
            </a:r>
            <a:r>
              <a:rPr lang="en-US" dirty="0" smtClean="0"/>
              <a:t>the name </a:t>
            </a:r>
            <a:r>
              <a:rPr lang="en-US" dirty="0"/>
              <a:t>of accountability as </a:t>
            </a:r>
            <a:r>
              <a:rPr lang="en-US" dirty="0" smtClean="0"/>
              <a:t>in K</a:t>
            </a:r>
            <a:r>
              <a:rPr lang="en-US" dirty="0"/>
              <a:t>-12 </a:t>
            </a:r>
            <a:r>
              <a:rPr lang="en-US" dirty="0" smtClean="0"/>
              <a:t>education</a:t>
            </a:r>
          </a:p>
          <a:p>
            <a:pPr marL="806450" lvl="1" indent="-457200">
              <a:buFont typeface="+mj-lt"/>
              <a:buAutoNum type="arabicPeriod"/>
            </a:pPr>
            <a:r>
              <a:rPr lang="en-US" dirty="0"/>
              <a:t>P</a:t>
            </a:r>
            <a:r>
              <a:rPr lang="en-US" dirty="0" smtClean="0"/>
              <a:t>rovide </a:t>
            </a:r>
            <a:r>
              <a:rPr lang="en-US" dirty="0"/>
              <a:t>feedback </a:t>
            </a:r>
            <a:r>
              <a:rPr lang="en-US" dirty="0" smtClean="0"/>
              <a:t>about student </a:t>
            </a:r>
            <a:r>
              <a:rPr lang="en-US" dirty="0"/>
              <a:t>performance to </a:t>
            </a:r>
            <a:r>
              <a:rPr lang="en-US" dirty="0" smtClean="0"/>
              <a:t>improve</a:t>
            </a:r>
            <a:r>
              <a:rPr lang="en-US" baseline="0" dirty="0" smtClean="0"/>
              <a:t> </a:t>
            </a:r>
            <a:r>
              <a:rPr lang="en-US" dirty="0" smtClean="0"/>
              <a:t>curricula </a:t>
            </a:r>
            <a:r>
              <a:rPr lang="en-US" dirty="0"/>
              <a:t>and </a:t>
            </a:r>
            <a:r>
              <a:rPr lang="en-US" dirty="0" smtClean="0"/>
              <a:t>pedagogy</a:t>
            </a:r>
          </a:p>
          <a:p>
            <a:pPr marL="806450" lvl="1" indent="-457200">
              <a:buFont typeface="+mj-lt"/>
              <a:buAutoNum type="arabicPeriod"/>
            </a:pPr>
            <a:r>
              <a:rPr lang="en-US" dirty="0" smtClean="0"/>
              <a:t>Determine </a:t>
            </a:r>
            <a:r>
              <a:rPr lang="en-US" dirty="0"/>
              <a:t>an </a:t>
            </a:r>
            <a:r>
              <a:rPr lang="en-US" dirty="0" smtClean="0"/>
              <a:t>individual</a:t>
            </a:r>
            <a:r>
              <a:rPr lang="en-US" baseline="0" dirty="0" smtClean="0"/>
              <a:t> </a:t>
            </a:r>
            <a:r>
              <a:rPr lang="en-US" dirty="0" smtClean="0"/>
              <a:t>student’s </a:t>
            </a:r>
            <a:r>
              <a:rPr lang="en-US" dirty="0"/>
              <a:t>mastery of </a:t>
            </a:r>
            <a:r>
              <a:rPr lang="en-US" dirty="0" smtClean="0"/>
              <a:t>learning and </a:t>
            </a:r>
            <a:r>
              <a:rPr lang="en-US" dirty="0"/>
              <a:t>to provide feedback </a:t>
            </a:r>
            <a:r>
              <a:rPr lang="en-US" dirty="0" smtClean="0"/>
              <a:t>for</a:t>
            </a:r>
            <a:r>
              <a:rPr lang="en-US" baseline="0" dirty="0" smtClean="0"/>
              <a:t> i</a:t>
            </a:r>
            <a:r>
              <a:rPr lang="en-US" dirty="0" smtClean="0"/>
              <a:t>mprovement</a:t>
            </a:r>
            <a:endParaRPr lang="en-US" dirty="0"/>
          </a:p>
        </p:txBody>
      </p:sp>
    </p:spTree>
    <p:extLst>
      <p:ext uri="{BB962C8B-B14F-4D97-AF65-F5344CB8AC3E}">
        <p14:creationId xmlns:p14="http://schemas.microsoft.com/office/powerpoint/2010/main" val="39711321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431212" cy="1447800"/>
          </a:xfrm>
        </p:spPr>
        <p:txBody>
          <a:bodyPr/>
          <a:lstStyle/>
          <a:p>
            <a:r>
              <a:rPr lang="en-US" dirty="0" smtClean="0"/>
              <a:t>Customer Needs: Students, and Hiring Businesses</a:t>
            </a:r>
            <a:endParaRPr lang="en-US" dirty="0"/>
          </a:p>
        </p:txBody>
      </p:sp>
      <p:sp>
        <p:nvSpPr>
          <p:cNvPr id="3" name="Content Placeholder 2"/>
          <p:cNvSpPr>
            <a:spLocks noGrp="1"/>
          </p:cNvSpPr>
          <p:nvPr>
            <p:ph idx="1"/>
          </p:nvPr>
        </p:nvSpPr>
        <p:spPr/>
        <p:txBody>
          <a:bodyPr>
            <a:normAutofit lnSpcReduction="10000"/>
          </a:bodyPr>
          <a:lstStyle/>
          <a:p>
            <a:r>
              <a:rPr lang="en-US" dirty="0" smtClean="0"/>
              <a:t>1956 - Why Johnny </a:t>
            </a:r>
            <a:r>
              <a:rPr lang="en-US" dirty="0"/>
              <a:t>Can’t Read; </a:t>
            </a:r>
            <a:r>
              <a:rPr lang="en-US" dirty="0" smtClean="0"/>
              <a:t>basic number skills test; years of experience; subjective judgment based on “personality”</a:t>
            </a:r>
          </a:p>
          <a:p>
            <a:pPr marL="342900" marR="0" indent="-342900" algn="l" defTabSz="914400" rtl="0" eaLnBrk="1" fontAlgn="auto" latinLnBrk="0" hangingPunct="1">
              <a:lnSpc>
                <a:spcPct val="100000"/>
              </a:lnSpc>
              <a:spcBef>
                <a:spcPts val="0"/>
              </a:spcBef>
              <a:spcAft>
                <a:spcPts val="2000"/>
              </a:spcAft>
              <a:buClrTx/>
              <a:buSzTx/>
              <a:buFontTx/>
              <a:buBlip>
                <a:blip r:embed="rId3"/>
              </a:buBlip>
              <a:tabLst/>
              <a:defRPr/>
            </a:pPr>
            <a:r>
              <a:rPr lang="en-US" dirty="0" smtClean="0"/>
              <a:t>2013 – Innovation, critical thinking, and a broad skill set are important for taking on complex challenges in the workplace</a:t>
            </a:r>
          </a:p>
          <a:p>
            <a:pPr marL="342900" marR="0" indent="-342900" algn="l" defTabSz="914400" rtl="0" eaLnBrk="1" fontAlgn="auto" latinLnBrk="0" hangingPunct="1">
              <a:lnSpc>
                <a:spcPct val="100000"/>
              </a:lnSpc>
              <a:spcBef>
                <a:spcPts val="0"/>
              </a:spcBef>
              <a:spcAft>
                <a:spcPts val="2000"/>
              </a:spcAft>
              <a:buClrTx/>
              <a:buSzTx/>
              <a:buFontTx/>
              <a:buBlip>
                <a:blip r:embed="rId3"/>
              </a:buBlip>
              <a:tabLst/>
              <a:defRPr/>
            </a:pPr>
            <a:r>
              <a:rPr lang="en-US" dirty="0" smtClean="0"/>
              <a:t>Students: disconnect between ePortfolio benefits and results:</a:t>
            </a:r>
            <a:r>
              <a:rPr lang="en-US" baseline="0" dirty="0" smtClean="0"/>
              <a:t> how is this relevant?</a:t>
            </a:r>
          </a:p>
        </p:txBody>
      </p:sp>
    </p:spTree>
    <p:extLst>
      <p:ext uri="{BB962C8B-B14F-4D97-AF65-F5344CB8AC3E}">
        <p14:creationId xmlns:p14="http://schemas.microsoft.com/office/powerpoint/2010/main" val="26212792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278812" cy="1447800"/>
          </a:xfrm>
        </p:spPr>
        <p:txBody>
          <a:bodyPr/>
          <a:lstStyle/>
          <a:p>
            <a:r>
              <a:rPr lang="en-US" dirty="0" smtClean="0"/>
              <a:t>Institutional Needs: </a:t>
            </a:r>
            <a:r>
              <a:rPr lang="en-US" dirty="0"/>
              <a:t>F</a:t>
            </a:r>
            <a:r>
              <a:rPr lang="en-US" sz="4600" kern="1200" dirty="0" smtClean="0">
                <a:solidFill>
                  <a:schemeClr val="bg1"/>
                </a:solidFill>
                <a:effectLst/>
                <a:latin typeface="+mj-lt"/>
                <a:ea typeface="+mj-ea"/>
                <a:cs typeface="+mj-cs"/>
              </a:rPr>
              <a:t>aculty, </a:t>
            </a:r>
            <a:r>
              <a:rPr lang="en-US" dirty="0"/>
              <a:t>S</a:t>
            </a:r>
            <a:r>
              <a:rPr lang="en-US" sz="4600" kern="1200" dirty="0" smtClean="0">
                <a:solidFill>
                  <a:schemeClr val="bg1"/>
                </a:solidFill>
                <a:effectLst/>
                <a:latin typeface="+mj-lt"/>
                <a:ea typeface="+mj-ea"/>
                <a:cs typeface="+mj-cs"/>
              </a:rPr>
              <a:t>taff, Administration</a:t>
            </a:r>
            <a:r>
              <a:rPr lang="en-US" dirty="0" smtClean="0"/>
              <a:t> </a:t>
            </a:r>
            <a:endParaRPr lang="en-US" dirty="0"/>
          </a:p>
        </p:txBody>
      </p:sp>
      <p:sp>
        <p:nvSpPr>
          <p:cNvPr id="3" name="Content Placeholder 2"/>
          <p:cNvSpPr>
            <a:spLocks noGrp="1"/>
          </p:cNvSpPr>
          <p:nvPr>
            <p:ph idx="1"/>
          </p:nvPr>
        </p:nvSpPr>
        <p:spPr/>
        <p:txBody>
          <a:bodyPr/>
          <a:lstStyle/>
          <a:p>
            <a:r>
              <a:rPr lang="en-US" dirty="0" smtClean="0"/>
              <a:t>Except for early adopters, most institutional stakeholders don’t understand ePortfolios and the steps required</a:t>
            </a:r>
          </a:p>
          <a:p>
            <a:r>
              <a:rPr lang="en-US" dirty="0" smtClean="0"/>
              <a:t>Incorporating co-curricular</a:t>
            </a:r>
            <a:r>
              <a:rPr lang="en-US" baseline="0" dirty="0" smtClean="0"/>
              <a:t> (high-impact) practices are more powerful,</a:t>
            </a:r>
            <a:r>
              <a:rPr lang="en-US" dirty="0" smtClean="0"/>
              <a:t> and</a:t>
            </a:r>
            <a:r>
              <a:rPr lang="en-US" baseline="0" dirty="0" smtClean="0"/>
              <a:t> easily afforded by ePortfolios;</a:t>
            </a:r>
            <a:r>
              <a:rPr lang="en-US" dirty="0" smtClean="0"/>
              <a:t> yet they are highly disruptive to traditional university hierarchies, and expensive</a:t>
            </a:r>
            <a:endParaRPr lang="en-US" dirty="0"/>
          </a:p>
        </p:txBody>
      </p:sp>
    </p:spTree>
    <p:extLst>
      <p:ext uri="{BB962C8B-B14F-4D97-AF65-F5344CB8AC3E}">
        <p14:creationId xmlns:p14="http://schemas.microsoft.com/office/powerpoint/2010/main" val="34004626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a:t>
            </a:r>
            <a:r>
              <a:rPr lang="en-US" baseline="0" dirty="0" smtClean="0"/>
              <a:t> Assessment</a:t>
            </a:r>
            <a:endParaRPr lang="en-US" dirty="0"/>
          </a:p>
        </p:txBody>
      </p:sp>
      <p:sp>
        <p:nvSpPr>
          <p:cNvPr id="3" name="Content Placeholder 2"/>
          <p:cNvSpPr>
            <a:spLocks noGrp="1"/>
          </p:cNvSpPr>
          <p:nvPr>
            <p:ph sz="quarter" idx="13"/>
          </p:nvPr>
        </p:nvSpPr>
        <p:spPr>
          <a:xfrm>
            <a:off x="712788" y="2133600"/>
            <a:ext cx="8202612" cy="4267200"/>
          </a:xfrm>
        </p:spPr>
        <p:txBody>
          <a:bodyPr>
            <a:normAutofit lnSpcReduction="10000"/>
          </a:bodyPr>
          <a:lstStyle/>
          <a:p>
            <a:pPr marL="0" indent="0">
              <a:buNone/>
            </a:pPr>
            <a:r>
              <a:rPr lang="en-US" dirty="0" smtClean="0"/>
              <a:t>Who Are You? Show of hands, if you feel comfortable.</a:t>
            </a:r>
          </a:p>
          <a:p>
            <a:r>
              <a:rPr lang="en-US" dirty="0"/>
              <a:t>N</a:t>
            </a:r>
            <a:r>
              <a:rPr lang="en-US" dirty="0" smtClean="0"/>
              <a:t>ew to ePortfolio implementation?</a:t>
            </a:r>
          </a:p>
          <a:p>
            <a:r>
              <a:rPr lang="en-US" dirty="0" smtClean="0"/>
              <a:t>Teacher or SME tasked with starting an </a:t>
            </a:r>
            <a:r>
              <a:rPr lang="en-US" dirty="0" err="1" smtClean="0"/>
              <a:t>ePortfolio</a:t>
            </a:r>
            <a:r>
              <a:rPr lang="en-US" dirty="0" smtClean="0"/>
              <a:t> implementation, in/voluntarily?</a:t>
            </a:r>
          </a:p>
          <a:p>
            <a:r>
              <a:rPr lang="en-US" dirty="0" smtClean="0"/>
              <a:t>Considering altering your current implementation?</a:t>
            </a:r>
          </a:p>
          <a:p>
            <a:r>
              <a:rPr lang="en-US" dirty="0" smtClean="0"/>
              <a:t>Administrator or other interested in the modular model?</a:t>
            </a:r>
          </a:p>
          <a:p>
            <a:r>
              <a:rPr lang="en-US" dirty="0" smtClean="0"/>
              <a:t>Others?</a:t>
            </a:r>
            <a:endParaRPr lang="en-US" dirty="0"/>
          </a:p>
        </p:txBody>
      </p:sp>
    </p:spTree>
    <p:extLst>
      <p:ext uri="{BB962C8B-B14F-4D97-AF65-F5344CB8AC3E}">
        <p14:creationId xmlns:p14="http://schemas.microsoft.com/office/powerpoint/2010/main" val="22844774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228600" y="2935942"/>
            <a:ext cx="8915400" cy="3845858"/>
          </a:xfrm>
        </p:spPr>
        <p:txBody>
          <a:bodyPr>
            <a:normAutofit fontScale="25000" lnSpcReduction="20000"/>
          </a:bodyPr>
          <a:lstStyle/>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dirty="0" smtClean="0">
                <a:solidFill>
                  <a:schemeClr val="bg1"/>
                </a:solidFill>
                <a:effectLst/>
              </a:rPr>
              <a:t>Bass, R. (2012). Disrupting Ourselves: Cherished Assumptions, New Designs, and the Problem of Learning in Higher Ed. Paper presented at the Mid-Atlantic Regional Conference, Baltimore Maryland http://</a:t>
            </a:r>
            <a:r>
              <a:rPr lang="en-US" sz="2400" kern="1200" dirty="0" err="1" smtClean="0">
                <a:solidFill>
                  <a:schemeClr val="bg1"/>
                </a:solidFill>
                <a:effectLst/>
              </a:rPr>
              <a:t>www.educause.edu</a:t>
            </a:r>
            <a:r>
              <a:rPr lang="en-US" sz="2400" kern="1200" dirty="0" smtClean="0">
                <a:solidFill>
                  <a:schemeClr val="bg1"/>
                </a:solidFill>
                <a:effectLst/>
              </a:rPr>
              <a:t>/MARC12/Program/GS01.</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dirty="0" smtClean="0">
                <a:solidFill>
                  <a:schemeClr val="bg1"/>
                </a:solidFill>
                <a:effectLst/>
              </a:rPr>
              <a:t>Batson, T. (2011). </a:t>
            </a:r>
            <a:r>
              <a:rPr lang="en-US" sz="2400" i="1" kern="1200" dirty="0" smtClean="0">
                <a:solidFill>
                  <a:schemeClr val="bg1"/>
                </a:solidFill>
                <a:effectLst/>
              </a:rPr>
              <a:t>A Portrait of the Portfolio as a Young Movement: A Surprising Development </a:t>
            </a:r>
            <a:r>
              <a:rPr lang="en-US" sz="2400" kern="1200" dirty="0" smtClean="0">
                <a:solidFill>
                  <a:schemeClr val="bg1"/>
                </a:solidFill>
                <a:effectLst/>
              </a:rPr>
              <a:t>Paper presented at the Campus Technology Virtual Conference, Virtual.</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dirty="0" smtClean="0">
                <a:solidFill>
                  <a:schemeClr val="bg1"/>
                </a:solidFill>
                <a:effectLst/>
              </a:rPr>
              <a:t>Chen, H., &amp; Light, T. P. (2010). </a:t>
            </a:r>
            <a:r>
              <a:rPr lang="en-US" sz="2400" i="1" kern="1200" dirty="0" smtClean="0">
                <a:solidFill>
                  <a:schemeClr val="bg1"/>
                </a:solidFill>
                <a:effectLst/>
              </a:rPr>
              <a:t>Electronic portfolios and student success: Effectiveness, efficiency, and learning</a:t>
            </a:r>
            <a:r>
              <a:rPr lang="en-US" sz="2400" kern="1200" dirty="0" smtClean="0">
                <a:solidFill>
                  <a:schemeClr val="bg1"/>
                </a:solidFill>
                <a:effectLst/>
              </a:rPr>
              <a:t>. Washington, DC: Association of American Colleges and Universities.</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dirty="0" err="1" smtClean="0">
                <a:solidFill>
                  <a:schemeClr val="bg1"/>
                </a:solidFill>
                <a:effectLst/>
              </a:rPr>
              <a:t>Ewell</a:t>
            </a:r>
            <a:r>
              <a:rPr lang="en-US" sz="2400" kern="1200" dirty="0" smtClean="0">
                <a:solidFill>
                  <a:schemeClr val="bg1"/>
                </a:solidFill>
                <a:effectLst/>
              </a:rPr>
              <a:t>, P. T. (2002). An emerging scholarship: A brief history of assessment. In T. W. Banta &amp; Associates (Eds.), Building a scholarship of assessment (pp. 3–25). San Francisco: </a:t>
            </a:r>
            <a:r>
              <a:rPr lang="en-US" sz="2400" kern="1200" dirty="0" err="1" smtClean="0">
                <a:solidFill>
                  <a:schemeClr val="bg1"/>
                </a:solidFill>
                <a:effectLst/>
              </a:rPr>
              <a:t>Jossey</a:t>
            </a:r>
            <a:r>
              <a:rPr lang="en-US" sz="2400" kern="1200" dirty="0" smtClean="0">
                <a:solidFill>
                  <a:schemeClr val="bg1"/>
                </a:solidFill>
                <a:effectLst/>
              </a:rPr>
              <a:t>-Bass.</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baseline="0" dirty="0" err="1" smtClean="0">
                <a:solidFill>
                  <a:schemeClr val="bg1"/>
                </a:solidFill>
                <a:effectLst/>
              </a:rPr>
              <a:t>Flesch</a:t>
            </a:r>
            <a:r>
              <a:rPr lang="en-US" sz="2400" kern="1200" baseline="0" dirty="0" smtClean="0">
                <a:solidFill>
                  <a:schemeClr val="bg1"/>
                </a:solidFill>
                <a:effectLst/>
              </a:rPr>
              <a:t>, R. (1955). Why Johnny can't read--and what you can do about it. New York, Harper [1955]. </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baseline="0" dirty="0" smtClean="0">
                <a:solidFill>
                  <a:schemeClr val="bg1"/>
                </a:solidFill>
                <a:effectLst/>
              </a:rPr>
              <a:t>Hart Research Associates (2013). </a:t>
            </a:r>
            <a:r>
              <a:rPr lang="en-US" sz="2400" i="1" kern="1200" baseline="0" dirty="0" smtClean="0">
                <a:solidFill>
                  <a:schemeClr val="bg1"/>
                </a:solidFill>
                <a:effectLst/>
              </a:rPr>
              <a:t>It takes more than a major: employer priorities for college learning and student success</a:t>
            </a:r>
            <a:r>
              <a:rPr lang="en-US" sz="2400" i="0" kern="1200" baseline="0" dirty="0" smtClean="0">
                <a:solidFill>
                  <a:schemeClr val="bg1"/>
                </a:solidFill>
                <a:effectLst/>
              </a:rPr>
              <a:t>.</a:t>
            </a:r>
            <a:r>
              <a:rPr lang="en-US" sz="2400" kern="1200" baseline="0" dirty="0" smtClean="0">
                <a:solidFill>
                  <a:schemeClr val="bg1"/>
                </a:solidFill>
                <a:effectLst/>
              </a:rPr>
              <a:t> Washington, DC: Association of American Colleges and Universities and Hart Research Associates.</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dirty="0" smtClean="0">
                <a:solidFill>
                  <a:schemeClr val="bg1"/>
                </a:solidFill>
                <a:effectLst/>
              </a:rPr>
              <a:t>Kaufman, R., Watkins, R., &amp; Leigh, D. (2001). </a:t>
            </a:r>
            <a:r>
              <a:rPr lang="en-US" sz="2400" i="1" kern="1200" dirty="0" smtClean="0">
                <a:solidFill>
                  <a:schemeClr val="bg1"/>
                </a:solidFill>
                <a:effectLst/>
              </a:rPr>
              <a:t>Useful educational results. </a:t>
            </a:r>
            <a:r>
              <a:rPr lang="en-US" sz="2400" kern="1200" dirty="0" smtClean="0">
                <a:solidFill>
                  <a:schemeClr val="bg1"/>
                </a:solidFill>
                <a:effectLst/>
              </a:rPr>
              <a:t>Lancaster, PA: Proactive Publishing.</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dirty="0" smtClean="0"/>
              <a:t>Knight, W. E., </a:t>
            </a:r>
            <a:r>
              <a:rPr lang="en-US" dirty="0" err="1" smtClean="0"/>
              <a:t>Hakel</a:t>
            </a:r>
            <a:r>
              <a:rPr lang="en-US" dirty="0" smtClean="0"/>
              <a:t>, M. D., &amp; </a:t>
            </a:r>
            <a:r>
              <a:rPr lang="en-US" dirty="0" err="1" smtClean="0"/>
              <a:t>Gromko</a:t>
            </a:r>
            <a:r>
              <a:rPr lang="en-US" dirty="0" smtClean="0"/>
              <a:t>, M. (2006). The relationship between electronic portfolio participation and student success. </a:t>
            </a:r>
            <a:r>
              <a:rPr lang="en-US" i="1" dirty="0" smtClean="0"/>
              <a:t>Association for Institutional Research, Chicago, IL</a:t>
            </a:r>
            <a:r>
              <a:rPr lang="en-US" dirty="0" smtClean="0"/>
              <a:t>.</a:t>
            </a:r>
            <a:endParaRPr lang="en-US" sz="2400" kern="1200" dirty="0" smtClean="0">
              <a:solidFill>
                <a:schemeClr val="bg1"/>
              </a:solidFill>
              <a:effectLst/>
            </a:endParaRPr>
          </a:p>
          <a:p>
            <a:pPr marL="452438" indent="-452438">
              <a:lnSpc>
                <a:spcPct val="110000"/>
              </a:lnSpc>
              <a:spcAft>
                <a:spcPts val="900"/>
              </a:spcAft>
              <a:buNone/>
              <a:defRPr/>
            </a:pPr>
            <a:r>
              <a:rPr lang="en-US" dirty="0" smtClean="0">
                <a:effectLst/>
              </a:rPr>
              <a:t>Kolb, D. A. (1984). Experiential learning: Experience as the source of learning and development (Vol. 1). Englewood Cliffs, NJ: Prentice-Hall.</a:t>
            </a:r>
          </a:p>
          <a:p>
            <a:pPr marL="452438" indent="-452438">
              <a:lnSpc>
                <a:spcPct val="110000"/>
              </a:lnSpc>
              <a:spcAft>
                <a:spcPts val="900"/>
              </a:spcAft>
              <a:buNone/>
              <a:defRPr/>
            </a:pPr>
            <a:r>
              <a:rPr lang="en-US" dirty="0" smtClean="0">
                <a:effectLst/>
              </a:rPr>
              <a:t>Making </a:t>
            </a:r>
            <a:r>
              <a:rPr lang="en-US" sz="2400" kern="1200" dirty="0" smtClean="0">
                <a:solidFill>
                  <a:schemeClr val="bg1"/>
                </a:solidFill>
                <a:effectLst/>
              </a:rPr>
              <a:t>Connections (2013). Making Connections (Web site). Retrieved July 15, 2013 from</a:t>
            </a:r>
            <a:r>
              <a:rPr lang="en-US" sz="2400" kern="1200" baseline="0" dirty="0" smtClean="0">
                <a:solidFill>
                  <a:schemeClr val="bg1"/>
                </a:solidFill>
                <a:effectLst/>
              </a:rPr>
              <a:t> http://www.lagcc.cuny.edu/connections/.</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baseline="0" dirty="0" err="1" smtClean="0">
                <a:solidFill>
                  <a:schemeClr val="bg1"/>
                </a:solidFill>
                <a:effectLst/>
              </a:rPr>
              <a:t>Malm</a:t>
            </a:r>
            <a:r>
              <a:rPr lang="en-US" sz="2400" kern="1200" baseline="0" dirty="0" smtClean="0">
                <a:solidFill>
                  <a:schemeClr val="bg1"/>
                </a:solidFill>
                <a:effectLst/>
              </a:rPr>
              <a:t>, F. (1955)</a:t>
            </a:r>
            <a:r>
              <a:rPr lang="en-US" sz="2400" i="1" kern="1200" baseline="0" dirty="0" smtClean="0">
                <a:solidFill>
                  <a:schemeClr val="bg1"/>
                </a:solidFill>
                <a:effectLst/>
              </a:rPr>
              <a:t>. Hiring procedures and selection standards in the San </a:t>
            </a:r>
            <a:r>
              <a:rPr lang="en-US" i="1" dirty="0">
                <a:effectLst/>
              </a:rPr>
              <a:t>F</a:t>
            </a:r>
            <a:r>
              <a:rPr lang="en-US" sz="2400" i="1" kern="1200" baseline="0" dirty="0" smtClean="0">
                <a:solidFill>
                  <a:schemeClr val="bg1"/>
                </a:solidFill>
                <a:effectLst/>
              </a:rPr>
              <a:t>rancisco bay area. </a:t>
            </a:r>
            <a:r>
              <a:rPr lang="en-US" sz="2400" kern="1200" baseline="0" dirty="0" smtClean="0">
                <a:solidFill>
                  <a:schemeClr val="bg1"/>
                </a:solidFill>
                <a:effectLst/>
              </a:rPr>
              <a:t>Industrial &amp; Labor Relations Review, 8(2), 231.</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baseline="0" dirty="0" smtClean="0">
                <a:solidFill>
                  <a:schemeClr val="bg1"/>
                </a:solidFill>
                <a:effectLst/>
              </a:rPr>
              <a:t>Morgan, W. J., &amp; Morgan, A. (1952). Basic Number Skills Test for Employee Selection.</a:t>
            </a:r>
          </a:p>
          <a:p>
            <a:pPr marL="452438" indent="-452438">
              <a:lnSpc>
                <a:spcPct val="110000"/>
              </a:lnSpc>
              <a:spcAft>
                <a:spcPts val="900"/>
              </a:spcAft>
              <a:buNone/>
              <a:defRPr/>
            </a:pPr>
            <a:r>
              <a:rPr lang="en-US" dirty="0" smtClean="0">
                <a:effectLst/>
              </a:rPr>
              <a:t>Morrison, G. R., Ross, S. M., Kemp, J. E., &amp; </a:t>
            </a:r>
            <a:r>
              <a:rPr lang="en-US" dirty="0" err="1" smtClean="0">
                <a:effectLst/>
              </a:rPr>
              <a:t>Kalman</a:t>
            </a:r>
            <a:r>
              <a:rPr lang="en-US" dirty="0" smtClean="0">
                <a:effectLst/>
              </a:rPr>
              <a:t>, H. (2010). Designing effective instruction. Wiley. com.</a:t>
            </a:r>
            <a:endParaRPr lang="en-US" sz="2400" kern="1200" baseline="0" dirty="0" smtClean="0">
              <a:solidFill>
                <a:schemeClr val="bg1"/>
              </a:solidFill>
              <a:effectLst/>
            </a:endParaRPr>
          </a:p>
          <a:p>
            <a:pPr marL="452438" marR="0" indent="-452438" algn="l" defTabSz="914400" rtl="0" eaLnBrk="1" fontAlgn="auto" latinLnBrk="0" hangingPunct="1">
              <a:lnSpc>
                <a:spcPct val="110000"/>
              </a:lnSpc>
              <a:spcBef>
                <a:spcPts val="0"/>
              </a:spcBef>
              <a:spcAft>
                <a:spcPts val="900"/>
              </a:spcAft>
              <a:buClrTx/>
              <a:buSzTx/>
              <a:buFont typeface="Arial"/>
              <a:buNone/>
              <a:tabLst/>
              <a:defRPr/>
            </a:pPr>
            <a:r>
              <a:rPr lang="en-US" sz="2400" kern="1200" baseline="0" dirty="0" smtClean="0">
                <a:solidFill>
                  <a:schemeClr val="bg1"/>
                </a:solidFill>
                <a:effectLst/>
              </a:rPr>
              <a:t>Pierce, D. (2013). </a:t>
            </a:r>
            <a:r>
              <a:rPr lang="en-US" b="1" dirty="0" smtClean="0"/>
              <a:t>Zhao: U.S. schools focusing on the wrong skills (Web site). Retrieved from</a:t>
            </a:r>
            <a:r>
              <a:rPr lang="en-US" sz="2400" kern="1200" baseline="0" dirty="0" smtClean="0">
                <a:solidFill>
                  <a:schemeClr val="bg1"/>
                </a:solidFill>
                <a:effectLst/>
              </a:rPr>
              <a:t> http://</a:t>
            </a:r>
            <a:r>
              <a:rPr lang="en-US" sz="2400" kern="1200" baseline="0" dirty="0" err="1" smtClean="0">
                <a:solidFill>
                  <a:schemeClr val="bg1"/>
                </a:solidFill>
                <a:effectLst/>
              </a:rPr>
              <a:t>www.eschoolnews.com</a:t>
            </a:r>
            <a:r>
              <a:rPr lang="en-US" sz="2400" kern="1200" baseline="0" dirty="0" smtClean="0">
                <a:solidFill>
                  <a:schemeClr val="bg1"/>
                </a:solidFill>
                <a:effectLst/>
              </a:rPr>
              <a:t>/2013/07/24/</a:t>
            </a:r>
            <a:r>
              <a:rPr lang="en-US" sz="2400" kern="1200" baseline="0" dirty="0" err="1" smtClean="0">
                <a:solidFill>
                  <a:schemeClr val="bg1"/>
                </a:solidFill>
                <a:effectLst/>
              </a:rPr>
              <a:t>zhao</a:t>
            </a:r>
            <a:r>
              <a:rPr lang="en-US" sz="2400" kern="1200" baseline="0" dirty="0" smtClean="0">
                <a:solidFill>
                  <a:schemeClr val="bg1"/>
                </a:solidFill>
                <a:effectLst/>
              </a:rPr>
              <a:t>-u-s-schools-focusing-on-the-wrong-skills/</a:t>
            </a:r>
          </a:p>
          <a:p>
            <a:pPr marL="452438" marR="0" indent="-452438" algn="l" defTabSz="914400" rtl="0" eaLnBrk="1" fontAlgn="auto" latinLnBrk="0" hangingPunct="1">
              <a:lnSpc>
                <a:spcPct val="110000"/>
              </a:lnSpc>
              <a:spcBef>
                <a:spcPts val="0"/>
              </a:spcBef>
              <a:spcAft>
                <a:spcPts val="900"/>
              </a:spcAft>
              <a:buClrTx/>
              <a:buSzTx/>
              <a:buFont typeface="Arial"/>
              <a:buNone/>
              <a:tabLst/>
              <a:defRPr/>
            </a:pPr>
            <a:endParaRPr lang="en-US" sz="2400" kern="1200" dirty="0" smtClean="0">
              <a:solidFill>
                <a:schemeClr val="bg1"/>
              </a:solidFill>
              <a:effectLst/>
              <a:latin typeface="+mn-lt"/>
              <a:ea typeface="+mn-ea"/>
              <a:cs typeface="+mn-cs"/>
            </a:endParaRPr>
          </a:p>
        </p:txBody>
      </p:sp>
    </p:spTree>
    <p:extLst>
      <p:ext uri="{BB962C8B-B14F-4D97-AF65-F5344CB8AC3E}">
        <p14:creationId xmlns:p14="http://schemas.microsoft.com/office/powerpoint/2010/main" val="36528348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52438" marR="0" lvl="0" indent="-452438" algn="l" defTabSz="914400" rtl="0" eaLnBrk="1" fontAlgn="auto" latinLnBrk="0" hangingPunct="1">
              <a:lnSpc>
                <a:spcPct val="110000"/>
              </a:lnSpc>
              <a:spcBef>
                <a:spcPts val="0"/>
              </a:spcBef>
              <a:spcAft>
                <a:spcPts val="900"/>
              </a:spcAft>
              <a:buClrTx/>
              <a:buSzTx/>
              <a:buFont typeface="Arial"/>
              <a:buNone/>
              <a:tabLst/>
              <a:defRPr/>
            </a:pPr>
            <a:r>
              <a:rPr lang="en-US" dirty="0" smtClean="0"/>
              <a:t>About the Presenter    </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Eric W. Hoffman, </a:t>
            </a:r>
            <a:r>
              <a:rPr lang="en-US" dirty="0" err="1" smtClean="0"/>
              <a:t>Ed.D</a:t>
            </a:r>
            <a:r>
              <a:rPr lang="en-US" dirty="0" smtClean="0"/>
              <a:t>. expected August 2014</a:t>
            </a:r>
          </a:p>
          <a:p>
            <a:pPr marL="0" indent="0">
              <a:buNone/>
            </a:pPr>
            <a:r>
              <a:rPr lang="en-US" dirty="0" smtClean="0"/>
              <a:t>Academic foci: </a:t>
            </a:r>
            <a:r>
              <a:rPr lang="en-US" dirty="0" err="1" smtClean="0"/>
              <a:t>ePortolios</a:t>
            </a:r>
            <a:r>
              <a:rPr lang="en-US" dirty="0" smtClean="0"/>
              <a:t>, mobile game-based learning, gerontology</a:t>
            </a:r>
          </a:p>
          <a:p>
            <a:pPr marL="0" indent="0">
              <a:buNone/>
            </a:pPr>
            <a:r>
              <a:rPr lang="en-US" dirty="0" smtClean="0"/>
              <a:t>Formerly Associate Director of Learning Technologies at Stetson University, currently independent contractor</a:t>
            </a:r>
          </a:p>
          <a:p>
            <a:pPr marL="0" indent="0">
              <a:buNone/>
            </a:pPr>
            <a:r>
              <a:rPr lang="en-US" dirty="0"/>
              <a:t>http://about.me/</a:t>
            </a:r>
            <a:r>
              <a:rPr lang="en-US" dirty="0" smtClean="0"/>
              <a:t>erichoffman</a:t>
            </a:r>
          </a:p>
          <a:p>
            <a:pPr marL="0" indent="0">
              <a:buNone/>
            </a:pPr>
            <a:endParaRPr lang="en-US" dirty="0" smtClean="0"/>
          </a:p>
        </p:txBody>
      </p:sp>
      <p:pic>
        <p:nvPicPr>
          <p:cNvPr id="5" name="Picture 4" descr="IMG_4019.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705600" y="685800"/>
            <a:ext cx="2336800" cy="1752600"/>
          </a:xfrm>
          <a:prstGeom prst="rect">
            <a:avLst/>
          </a:prstGeom>
        </p:spPr>
      </p:pic>
    </p:spTree>
    <p:extLst>
      <p:ext uri="{BB962C8B-B14F-4D97-AF65-F5344CB8AC3E}">
        <p14:creationId xmlns:p14="http://schemas.microsoft.com/office/powerpoint/2010/main" val="11874710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a:p>
        </p:txBody>
      </p:sp>
      <p:pic>
        <p:nvPicPr>
          <p:cNvPr id="4" name="Picture 3" descr="7-2-2013 4-09-30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8600"/>
            <a:ext cx="3455232" cy="3733800"/>
          </a:xfrm>
          <a:prstGeom prst="rect">
            <a:avLst/>
          </a:prstGeom>
        </p:spPr>
      </p:pic>
      <p:pic>
        <p:nvPicPr>
          <p:cNvPr id="5" name="Picture 4" descr="7-2-2013 4-10-35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349747"/>
            <a:ext cx="4572000" cy="3508253"/>
          </a:xfrm>
          <a:prstGeom prst="rect">
            <a:avLst/>
          </a:prstGeom>
        </p:spPr>
      </p:pic>
      <p:pic>
        <p:nvPicPr>
          <p:cNvPr id="6" name="Picture 5" descr="7-2-2013 4-11-16 P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0"/>
            <a:ext cx="4724400" cy="3572373"/>
          </a:xfrm>
          <a:prstGeom prst="rect">
            <a:avLst/>
          </a:prstGeom>
        </p:spPr>
      </p:pic>
    </p:spTree>
    <p:extLst>
      <p:ext uri="{BB962C8B-B14F-4D97-AF65-F5344CB8AC3E}">
        <p14:creationId xmlns:p14="http://schemas.microsoft.com/office/powerpoint/2010/main" val="42749856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7-2-2013 4-13-36 PM.jpg"/>
          <p:cNvPicPr>
            <a:picLocks noGrp="1" noChangeAspect="1"/>
          </p:cNvPicPr>
          <p:nvPr>
            <p:ph idx="1"/>
          </p:nvPr>
        </p:nvPicPr>
        <p:blipFill>
          <a:blip r:embed="rId2" cstate="print">
            <a:extLst>
              <a:ext uri="{28A0092B-C50C-407E-A947-70E740481C1C}">
                <a14:useLocalDpi xmlns:a14="http://schemas.microsoft.com/office/drawing/2010/main" val="0"/>
              </a:ext>
            </a:extLst>
          </a:blip>
          <a:srcRect t="33612" b="33612"/>
          <a:stretch>
            <a:fillRect/>
          </a:stretch>
        </p:blipFill>
        <p:spPr>
          <a:xfrm>
            <a:off x="1427162" y="4572000"/>
            <a:ext cx="7716838" cy="2286000"/>
          </a:xfrm>
        </p:spPr>
      </p:pic>
      <p:pic>
        <p:nvPicPr>
          <p:cNvPr id="4" name="Picture 3" descr="7-2-2013 4-12-23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5029199" cy="4737651"/>
          </a:xfrm>
          <a:prstGeom prst="rect">
            <a:avLst/>
          </a:prstGeom>
        </p:spPr>
      </p:pic>
    </p:spTree>
    <p:extLst>
      <p:ext uri="{BB962C8B-B14F-4D97-AF65-F5344CB8AC3E}">
        <p14:creationId xmlns:p14="http://schemas.microsoft.com/office/powerpoint/2010/main" val="12200492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7-2-2013 4-20-49 PM.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49" b="38495"/>
          <a:stretch/>
        </p:blipFill>
        <p:spPr>
          <a:xfrm>
            <a:off x="76200" y="1903516"/>
            <a:ext cx="6705600" cy="4954484"/>
          </a:xfrm>
        </p:spPr>
      </p:pic>
      <p:pic>
        <p:nvPicPr>
          <p:cNvPr id="5" name="Picture 4" descr="7-2-2013 4-19-35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548" y="1"/>
            <a:ext cx="4264452" cy="3657600"/>
          </a:xfrm>
          <a:prstGeom prst="rect">
            <a:avLst/>
          </a:prstGeom>
        </p:spPr>
      </p:pic>
    </p:spTree>
    <p:extLst>
      <p:ext uri="{BB962C8B-B14F-4D97-AF65-F5344CB8AC3E}">
        <p14:creationId xmlns:p14="http://schemas.microsoft.com/office/powerpoint/2010/main" val="35690866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t="-93" b="24283"/>
          <a:stretch/>
        </p:blipFill>
        <p:spPr>
          <a:xfrm>
            <a:off x="712788" y="515568"/>
            <a:ext cx="7716838" cy="6342432"/>
          </a:xfrm>
        </p:spPr>
      </p:pic>
    </p:spTree>
    <p:extLst>
      <p:ext uri="{BB962C8B-B14F-4D97-AF65-F5344CB8AC3E}">
        <p14:creationId xmlns:p14="http://schemas.microsoft.com/office/powerpoint/2010/main" val="3753461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7-2-2013 4-26-27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88887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7-2-2013 4-27-29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0"/>
            <a:ext cx="7620000" cy="6854181"/>
          </a:xfrm>
          <a:prstGeom prst="rect">
            <a:avLst/>
          </a:prstGeom>
        </p:spPr>
      </p:pic>
    </p:spTree>
    <p:extLst>
      <p:ext uri="{BB962C8B-B14F-4D97-AF65-F5344CB8AC3E}">
        <p14:creationId xmlns:p14="http://schemas.microsoft.com/office/powerpoint/2010/main" val="5708653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descr="7-2-2013 4-29-58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8077200" cy="6858000"/>
          </a:xfrm>
          <a:prstGeom prst="rect">
            <a:avLst/>
          </a:prstGeom>
        </p:spPr>
      </p:pic>
    </p:spTree>
    <p:extLst>
      <p:ext uri="{BB962C8B-B14F-4D97-AF65-F5344CB8AC3E}">
        <p14:creationId xmlns:p14="http://schemas.microsoft.com/office/powerpoint/2010/main" val="33262127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descr="7-2-2013 4-30-33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762"/>
            <a:ext cx="9144000" cy="6745238"/>
          </a:xfrm>
          <a:prstGeom prst="rect">
            <a:avLst/>
          </a:prstGeom>
        </p:spPr>
      </p:pic>
    </p:spTree>
    <p:extLst>
      <p:ext uri="{BB962C8B-B14F-4D97-AF65-F5344CB8AC3E}">
        <p14:creationId xmlns:p14="http://schemas.microsoft.com/office/powerpoint/2010/main" val="22028594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ePortfolio Components</a:t>
            </a:r>
            <a:endParaRPr lang="en-US" dirty="0"/>
          </a:p>
        </p:txBody>
      </p:sp>
      <p:sp>
        <p:nvSpPr>
          <p:cNvPr id="3" name="Content Placeholder 2"/>
          <p:cNvSpPr>
            <a:spLocks noGrp="1"/>
          </p:cNvSpPr>
          <p:nvPr>
            <p:ph sz="quarter" idx="13"/>
          </p:nvPr>
        </p:nvSpPr>
        <p:spPr/>
        <p:txBody>
          <a:bodyPr/>
          <a:lstStyle/>
          <a:p>
            <a:pPr marL="0" indent="0">
              <a:buNone/>
            </a:pPr>
            <a:r>
              <a:rPr lang="en-US" dirty="0" smtClean="0"/>
              <a:t>From smallest to largest:</a:t>
            </a:r>
          </a:p>
          <a:p>
            <a:r>
              <a:rPr lang="en-US" dirty="0" smtClean="0"/>
              <a:t>Artifact: a text box, image, blog entry, link to a file, link to a video, or any other chunk of content</a:t>
            </a:r>
          </a:p>
          <a:p>
            <a:r>
              <a:rPr lang="en-US" dirty="0" smtClean="0"/>
              <a:t>Page: a Web page that contains an organized group of artifacts</a:t>
            </a:r>
          </a:p>
          <a:p>
            <a:r>
              <a:rPr lang="en-US" dirty="0" smtClean="0"/>
              <a:t>Collection: an organized linked group of</a:t>
            </a:r>
            <a:r>
              <a:rPr lang="en-US" baseline="0" dirty="0" smtClean="0"/>
              <a:t> pages, linked to each</a:t>
            </a:r>
            <a:r>
              <a:rPr lang="en-US" dirty="0" smtClean="0"/>
              <a:t> other by a consistent menu</a:t>
            </a:r>
          </a:p>
        </p:txBody>
      </p:sp>
    </p:spTree>
    <p:extLst>
      <p:ext uri="{BB962C8B-B14F-4D97-AF65-F5344CB8AC3E}">
        <p14:creationId xmlns:p14="http://schemas.microsoft.com/office/powerpoint/2010/main" val="14308783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7-2-2013 4-31-03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226"/>
            <a:ext cx="9144000" cy="6755774"/>
          </a:xfrm>
          <a:prstGeom prst="rect">
            <a:avLst/>
          </a:prstGeom>
        </p:spPr>
      </p:pic>
    </p:spTree>
    <p:extLst>
      <p:ext uri="{BB962C8B-B14F-4D97-AF65-F5344CB8AC3E}">
        <p14:creationId xmlns:p14="http://schemas.microsoft.com/office/powerpoint/2010/main" val="24726145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7-2-2013 4-31-42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0266"/>
            <a:ext cx="9144000" cy="4979406"/>
          </a:xfrm>
          <a:prstGeom prst="rect">
            <a:avLst/>
          </a:prstGeom>
        </p:spPr>
      </p:pic>
    </p:spTree>
    <p:extLst>
      <p:ext uri="{BB962C8B-B14F-4D97-AF65-F5344CB8AC3E}">
        <p14:creationId xmlns:p14="http://schemas.microsoft.com/office/powerpoint/2010/main" val="405649065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descr="7-2-2013 4-32-37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914400"/>
            <a:ext cx="7391400" cy="5771265"/>
          </a:xfrm>
          <a:prstGeom prst="rect">
            <a:avLst/>
          </a:prstGeom>
        </p:spPr>
      </p:pic>
    </p:spTree>
    <p:extLst>
      <p:ext uri="{BB962C8B-B14F-4D97-AF65-F5344CB8AC3E}">
        <p14:creationId xmlns:p14="http://schemas.microsoft.com/office/powerpoint/2010/main" val="34507410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7-2-2013 4-34-25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7143"/>
            <a:ext cx="6835734" cy="6858000"/>
          </a:xfrm>
          <a:prstGeom prst="rect">
            <a:avLst/>
          </a:prstGeom>
        </p:spPr>
      </p:pic>
    </p:spTree>
    <p:extLst>
      <p:ext uri="{BB962C8B-B14F-4D97-AF65-F5344CB8AC3E}">
        <p14:creationId xmlns:p14="http://schemas.microsoft.com/office/powerpoint/2010/main" val="41506390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7-15-2013 5-23-57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6644128" cy="6858000"/>
          </a:xfrm>
          <a:prstGeom prst="rect">
            <a:avLst/>
          </a:prstGeom>
        </p:spPr>
      </p:pic>
    </p:spTree>
    <p:extLst>
      <p:ext uri="{BB962C8B-B14F-4D97-AF65-F5344CB8AC3E}">
        <p14:creationId xmlns:p14="http://schemas.microsoft.com/office/powerpoint/2010/main" val="172486035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011488"/>
            <a:ext cx="7716838" cy="3389312"/>
          </a:xfrm>
        </p:spPr>
        <p:txBody>
          <a:bodyPr/>
          <a:lstStyle/>
          <a:p>
            <a:endParaRPr lang="en-US"/>
          </a:p>
        </p:txBody>
      </p:sp>
      <p:pic>
        <p:nvPicPr>
          <p:cNvPr id="4" name="Picture 3" descr="7-15-2013 5-24-32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0"/>
            <a:ext cx="9677400" cy="6858000"/>
          </a:xfrm>
          <a:prstGeom prst="rect">
            <a:avLst/>
          </a:prstGeom>
        </p:spPr>
      </p:pic>
    </p:spTree>
    <p:extLst>
      <p:ext uri="{BB962C8B-B14F-4D97-AF65-F5344CB8AC3E}">
        <p14:creationId xmlns:p14="http://schemas.microsoft.com/office/powerpoint/2010/main" val="219012241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26-01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 y="0"/>
            <a:ext cx="8816340" cy="6858000"/>
          </a:xfrm>
          <a:prstGeom prst="rect">
            <a:avLst/>
          </a:prstGeom>
        </p:spPr>
      </p:pic>
    </p:spTree>
    <p:extLst>
      <p:ext uri="{BB962C8B-B14F-4D97-AF65-F5344CB8AC3E}">
        <p14:creationId xmlns:p14="http://schemas.microsoft.com/office/powerpoint/2010/main" val="28854057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27-33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0"/>
            <a:ext cx="6970621" cy="6858000"/>
          </a:xfrm>
          <a:prstGeom prst="rect">
            <a:avLst/>
          </a:prstGeom>
        </p:spPr>
      </p:pic>
    </p:spTree>
    <p:extLst>
      <p:ext uri="{BB962C8B-B14F-4D97-AF65-F5344CB8AC3E}">
        <p14:creationId xmlns:p14="http://schemas.microsoft.com/office/powerpoint/2010/main" val="7000741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29-08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397992" cy="6858000"/>
          </a:xfrm>
          <a:prstGeom prst="rect">
            <a:avLst/>
          </a:prstGeom>
        </p:spPr>
      </p:pic>
    </p:spTree>
    <p:extLst>
      <p:ext uri="{BB962C8B-B14F-4D97-AF65-F5344CB8AC3E}">
        <p14:creationId xmlns:p14="http://schemas.microsoft.com/office/powerpoint/2010/main" val="1658515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30-00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5760"/>
            <a:ext cx="8763000" cy="5952639"/>
          </a:xfrm>
          <a:prstGeom prst="rect">
            <a:avLst/>
          </a:prstGeom>
        </p:spPr>
      </p:pic>
    </p:spTree>
    <p:extLst>
      <p:ext uri="{BB962C8B-B14F-4D97-AF65-F5344CB8AC3E}">
        <p14:creationId xmlns:p14="http://schemas.microsoft.com/office/powerpoint/2010/main" val="7898704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1"/>
            <a:ext cx="8686803" cy="990599"/>
          </a:xfrm>
        </p:spPr>
        <p:txBody>
          <a:bodyPr/>
          <a:lstStyle/>
          <a:p>
            <a:r>
              <a:rPr lang="en-US" dirty="0" smtClean="0"/>
              <a:t>Example ePortfolio</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descr="7-15-2013 6-08-19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54226"/>
            <a:ext cx="6470301" cy="5023869"/>
          </a:xfrm>
          <a:prstGeom prst="rect">
            <a:avLst/>
          </a:prstGeom>
        </p:spPr>
      </p:pic>
    </p:spTree>
    <p:extLst>
      <p:ext uri="{BB962C8B-B14F-4D97-AF65-F5344CB8AC3E}">
        <p14:creationId xmlns:p14="http://schemas.microsoft.com/office/powerpoint/2010/main" val="18386902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30-50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4014"/>
            <a:ext cx="8576103" cy="6683986"/>
          </a:xfrm>
          <a:prstGeom prst="rect">
            <a:avLst/>
          </a:prstGeom>
        </p:spPr>
      </p:pic>
    </p:spTree>
    <p:extLst>
      <p:ext uri="{BB962C8B-B14F-4D97-AF65-F5344CB8AC3E}">
        <p14:creationId xmlns:p14="http://schemas.microsoft.com/office/powerpoint/2010/main" val="26180820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31-31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5" y="0"/>
            <a:ext cx="9119286" cy="6858000"/>
          </a:xfrm>
          <a:prstGeom prst="rect">
            <a:avLst/>
          </a:prstGeom>
        </p:spPr>
      </p:pic>
    </p:spTree>
    <p:extLst>
      <p:ext uri="{BB962C8B-B14F-4D97-AF65-F5344CB8AC3E}">
        <p14:creationId xmlns:p14="http://schemas.microsoft.com/office/powerpoint/2010/main" val="359058518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32-34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965883" cy="6858000"/>
          </a:xfrm>
          <a:prstGeom prst="rect">
            <a:avLst/>
          </a:prstGeom>
        </p:spPr>
      </p:pic>
    </p:spTree>
    <p:extLst>
      <p:ext uri="{BB962C8B-B14F-4D97-AF65-F5344CB8AC3E}">
        <p14:creationId xmlns:p14="http://schemas.microsoft.com/office/powerpoint/2010/main" val="290416154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34-13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485" y="0"/>
            <a:ext cx="7434782" cy="6858000"/>
          </a:xfrm>
          <a:prstGeom prst="rect">
            <a:avLst/>
          </a:prstGeom>
        </p:spPr>
      </p:pic>
    </p:spTree>
    <p:extLst>
      <p:ext uri="{BB962C8B-B14F-4D97-AF65-F5344CB8AC3E}">
        <p14:creationId xmlns:p14="http://schemas.microsoft.com/office/powerpoint/2010/main" val="18420858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36-17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2334" y="0"/>
            <a:ext cx="5826797" cy="6858000"/>
          </a:xfrm>
          <a:prstGeom prst="rect">
            <a:avLst/>
          </a:prstGeom>
        </p:spPr>
      </p:pic>
    </p:spTree>
    <p:extLst>
      <p:ext uri="{BB962C8B-B14F-4D97-AF65-F5344CB8AC3E}">
        <p14:creationId xmlns:p14="http://schemas.microsoft.com/office/powerpoint/2010/main" val="233008670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41-40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392212" cy="6858000"/>
          </a:xfrm>
          <a:prstGeom prst="rect">
            <a:avLst/>
          </a:prstGeom>
        </p:spPr>
      </p:pic>
    </p:spTree>
    <p:extLst>
      <p:ext uri="{BB962C8B-B14F-4D97-AF65-F5344CB8AC3E}">
        <p14:creationId xmlns:p14="http://schemas.microsoft.com/office/powerpoint/2010/main" val="186011386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42-30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022080" cy="6545580"/>
          </a:xfrm>
          <a:prstGeom prst="rect">
            <a:avLst/>
          </a:prstGeom>
        </p:spPr>
      </p:pic>
    </p:spTree>
    <p:extLst>
      <p:ext uri="{BB962C8B-B14F-4D97-AF65-F5344CB8AC3E}">
        <p14:creationId xmlns:p14="http://schemas.microsoft.com/office/powerpoint/2010/main" val="206000978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43-42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0"/>
            <a:ext cx="5867400" cy="8915400"/>
          </a:xfrm>
          <a:prstGeom prst="rect">
            <a:avLst/>
          </a:prstGeom>
        </p:spPr>
      </p:pic>
    </p:spTree>
    <p:extLst>
      <p:ext uri="{BB962C8B-B14F-4D97-AF65-F5344CB8AC3E}">
        <p14:creationId xmlns:p14="http://schemas.microsoft.com/office/powerpoint/2010/main" val="305159937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44-46 PM.jpg"/>
          <p:cNvPicPr>
            <a:picLocks noChangeAspect="1"/>
          </p:cNvPicPr>
          <p:nvPr/>
        </p:nvPicPr>
        <p:blipFill rotWithShape="1">
          <a:blip r:embed="rId2" cstate="print">
            <a:extLst>
              <a:ext uri="{28A0092B-C50C-407E-A947-70E740481C1C}">
                <a14:useLocalDpi xmlns:a14="http://schemas.microsoft.com/office/drawing/2010/main" val="0"/>
              </a:ext>
            </a:extLst>
          </a:blip>
          <a:srcRect t="-6695" b="18760"/>
          <a:stretch/>
        </p:blipFill>
        <p:spPr>
          <a:xfrm>
            <a:off x="990600" y="-381001"/>
            <a:ext cx="6781800" cy="7171167"/>
          </a:xfrm>
          <a:prstGeom prst="rect">
            <a:avLst/>
          </a:prstGeom>
        </p:spPr>
      </p:pic>
    </p:spTree>
    <p:extLst>
      <p:ext uri="{BB962C8B-B14F-4D97-AF65-F5344CB8AC3E}">
        <p14:creationId xmlns:p14="http://schemas.microsoft.com/office/powerpoint/2010/main" val="14644485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dirty="0"/>
          </a:p>
        </p:txBody>
      </p:sp>
      <p:pic>
        <p:nvPicPr>
          <p:cNvPr id="3" name="Picture 2" descr="7-15-2013 5-49-23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6"/>
            <a:ext cx="3493810" cy="6890641"/>
          </a:xfrm>
          <a:prstGeom prst="rect">
            <a:avLst/>
          </a:prstGeom>
        </p:spPr>
      </p:pic>
    </p:spTree>
    <p:extLst>
      <p:ext uri="{BB962C8B-B14F-4D97-AF65-F5344CB8AC3E}">
        <p14:creationId xmlns:p14="http://schemas.microsoft.com/office/powerpoint/2010/main" val="3993844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Artifacts</a:t>
            </a:r>
            <a:endParaRPr lang="en-US" dirty="0"/>
          </a:p>
        </p:txBody>
      </p:sp>
      <p:sp>
        <p:nvSpPr>
          <p:cNvPr id="3" name="Content Placeholder 2"/>
          <p:cNvSpPr>
            <a:spLocks noGrp="1"/>
          </p:cNvSpPr>
          <p:nvPr>
            <p:ph sz="quarter" idx="13"/>
          </p:nvPr>
        </p:nvSpPr>
        <p:spPr/>
        <p:txBody>
          <a:bodyPr/>
          <a:lstStyle/>
          <a:p>
            <a:pPr marL="0" indent="0">
              <a:buNone/>
            </a:pPr>
            <a:endParaRPr lang="en-US" dirty="0"/>
          </a:p>
        </p:txBody>
      </p:sp>
      <p:pic>
        <p:nvPicPr>
          <p:cNvPr id="4" name="Picture 3" descr="7-15-2013 6-09-3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025024" cy="6858000"/>
          </a:xfrm>
          <a:prstGeom prst="rect">
            <a:avLst/>
          </a:prstGeom>
        </p:spPr>
      </p:pic>
      <p:sp>
        <p:nvSpPr>
          <p:cNvPr id="5" name="Rectangle 4"/>
          <p:cNvSpPr/>
          <p:nvPr/>
        </p:nvSpPr>
        <p:spPr>
          <a:xfrm>
            <a:off x="0" y="914400"/>
            <a:ext cx="1371600" cy="16002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2590800"/>
            <a:ext cx="1447800" cy="19812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24000" y="914400"/>
            <a:ext cx="2971800" cy="37338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95800" y="914400"/>
            <a:ext cx="1524000" cy="16002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3186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56-11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067800" cy="15081393"/>
          </a:xfrm>
          <a:prstGeom prst="rect">
            <a:avLst/>
          </a:prstGeom>
        </p:spPr>
      </p:pic>
    </p:spTree>
    <p:extLst>
      <p:ext uri="{BB962C8B-B14F-4D97-AF65-F5344CB8AC3E}">
        <p14:creationId xmlns:p14="http://schemas.microsoft.com/office/powerpoint/2010/main" val="348682704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5-58-5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070503" cy="6858000"/>
          </a:xfrm>
          <a:prstGeom prst="rect">
            <a:avLst/>
          </a:prstGeom>
        </p:spPr>
      </p:pic>
    </p:spTree>
    <p:extLst>
      <p:ext uri="{BB962C8B-B14F-4D97-AF65-F5344CB8AC3E}">
        <p14:creationId xmlns:p14="http://schemas.microsoft.com/office/powerpoint/2010/main" val="71548601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6-00-01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001000" cy="6858000"/>
          </a:xfrm>
          <a:prstGeom prst="rect">
            <a:avLst/>
          </a:prstGeom>
        </p:spPr>
      </p:pic>
    </p:spTree>
    <p:extLst>
      <p:ext uri="{BB962C8B-B14F-4D97-AF65-F5344CB8AC3E}">
        <p14:creationId xmlns:p14="http://schemas.microsoft.com/office/powerpoint/2010/main" val="43650982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pic>
        <p:nvPicPr>
          <p:cNvPr id="3" name="Picture 2" descr="7-15-2013 6-00-5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892540" cy="6096000"/>
          </a:xfrm>
          <a:prstGeom prst="rect">
            <a:avLst/>
          </a:prstGeom>
        </p:spPr>
      </p:pic>
    </p:spTree>
    <p:extLst>
      <p:ext uri="{BB962C8B-B14F-4D97-AF65-F5344CB8AC3E}">
        <p14:creationId xmlns:p14="http://schemas.microsoft.com/office/powerpoint/2010/main" val="425223838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a:p>
        </p:txBody>
      </p:sp>
      <p:sp>
        <p:nvSpPr>
          <p:cNvPr id="3" name="Title 2"/>
          <p:cNvSpPr>
            <a:spLocks noGrp="1"/>
          </p:cNvSpPr>
          <p:nvPr>
            <p:ph type="title" idx="4294967295"/>
          </p:nvPr>
        </p:nvSpPr>
        <p:spPr/>
        <p:txBody>
          <a:bodyPr/>
          <a:lstStyle/>
          <a:p>
            <a:endParaRPr lang="en-US" dirty="0"/>
          </a:p>
        </p:txBody>
      </p:sp>
      <p:pic>
        <p:nvPicPr>
          <p:cNvPr id="4" name="Picture 3" descr="7-15-2013 6-02-2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5852160" cy="6827520"/>
          </a:xfrm>
          <a:prstGeom prst="rect">
            <a:avLst/>
          </a:prstGeom>
        </p:spPr>
      </p:pic>
    </p:spTree>
    <p:extLst>
      <p:ext uri="{BB962C8B-B14F-4D97-AF65-F5344CB8AC3E}">
        <p14:creationId xmlns:p14="http://schemas.microsoft.com/office/powerpoint/2010/main" val="420842698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5-2013 6-03-5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972" y="-1"/>
            <a:ext cx="6205627" cy="10586383"/>
          </a:xfrm>
          <a:prstGeom prst="rect">
            <a:avLst/>
          </a:prstGeom>
        </p:spPr>
      </p:pic>
    </p:spTree>
    <p:extLst>
      <p:ext uri="{BB962C8B-B14F-4D97-AF65-F5344CB8AC3E}">
        <p14:creationId xmlns:p14="http://schemas.microsoft.com/office/powerpoint/2010/main" val="28396395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5-2013 6-05-5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72200" cy="9511952"/>
          </a:xfrm>
          <a:prstGeom prst="rect">
            <a:avLst/>
          </a:prstGeom>
        </p:spPr>
      </p:pic>
    </p:spTree>
    <p:extLst>
      <p:ext uri="{BB962C8B-B14F-4D97-AF65-F5344CB8AC3E}">
        <p14:creationId xmlns:p14="http://schemas.microsoft.com/office/powerpoint/2010/main" val="294091253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5-2013 6-08-19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499" y="0"/>
            <a:ext cx="8832501" cy="6858000"/>
          </a:xfrm>
          <a:prstGeom prst="rect">
            <a:avLst/>
          </a:prstGeom>
        </p:spPr>
      </p:pic>
    </p:spTree>
    <p:extLst>
      <p:ext uri="{BB962C8B-B14F-4D97-AF65-F5344CB8AC3E}">
        <p14:creationId xmlns:p14="http://schemas.microsoft.com/office/powerpoint/2010/main" val="171993291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5-2013 6-09-3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025024" cy="6858000"/>
          </a:xfrm>
          <a:prstGeom prst="rect">
            <a:avLst/>
          </a:prstGeom>
        </p:spPr>
      </p:pic>
    </p:spTree>
    <p:extLst>
      <p:ext uri="{BB962C8B-B14F-4D97-AF65-F5344CB8AC3E}">
        <p14:creationId xmlns:p14="http://schemas.microsoft.com/office/powerpoint/2010/main" val="123156245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5-2013 6-10-48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460" y="0"/>
            <a:ext cx="6206119" cy="6858000"/>
          </a:xfrm>
          <a:prstGeom prst="rect">
            <a:avLst/>
          </a:prstGeom>
        </p:spPr>
      </p:pic>
    </p:spTree>
    <p:extLst>
      <p:ext uri="{BB962C8B-B14F-4D97-AF65-F5344CB8AC3E}">
        <p14:creationId xmlns:p14="http://schemas.microsoft.com/office/powerpoint/2010/main" val="14213168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descr="7-15-2013 6-11-52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916507" cy="6858000"/>
          </a:xfrm>
          <a:prstGeom prst="rect">
            <a:avLst/>
          </a:prstGeom>
        </p:spPr>
      </p:pic>
      <p:sp>
        <p:nvSpPr>
          <p:cNvPr id="5" name="Rectangle 4"/>
          <p:cNvSpPr/>
          <p:nvPr/>
        </p:nvSpPr>
        <p:spPr>
          <a:xfrm>
            <a:off x="0" y="0"/>
            <a:ext cx="2895600" cy="68580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0802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5-2013 6-11-52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5946"/>
            <a:ext cx="5198270" cy="12223436"/>
          </a:xfrm>
          <a:prstGeom prst="rect">
            <a:avLst/>
          </a:prstGeom>
        </p:spPr>
      </p:pic>
    </p:spTree>
    <p:extLst>
      <p:ext uri="{BB962C8B-B14F-4D97-AF65-F5344CB8AC3E}">
        <p14:creationId xmlns:p14="http://schemas.microsoft.com/office/powerpoint/2010/main" val="159772835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5-2013 6-13-54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78509" cy="6858000"/>
          </a:xfrm>
          <a:prstGeom prst="rect">
            <a:avLst/>
          </a:prstGeom>
        </p:spPr>
      </p:pic>
    </p:spTree>
    <p:extLst>
      <p:ext uri="{BB962C8B-B14F-4D97-AF65-F5344CB8AC3E}">
        <p14:creationId xmlns:p14="http://schemas.microsoft.com/office/powerpoint/2010/main" val="235621260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5-2013 6-17-59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5056318" cy="7689194"/>
          </a:xfrm>
          <a:prstGeom prst="rect">
            <a:avLst/>
          </a:prstGeom>
        </p:spPr>
      </p:pic>
    </p:spTree>
    <p:extLst>
      <p:ext uri="{BB962C8B-B14F-4D97-AF65-F5344CB8AC3E}">
        <p14:creationId xmlns:p14="http://schemas.microsoft.com/office/powerpoint/2010/main" val="9060043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pPr marL="0" indent="0">
              <a:buNone/>
            </a:pPr>
            <a:endParaRPr lang="en-US" dirty="0" smtClean="0"/>
          </a:p>
          <a:p>
            <a:pPr marL="0" indent="0">
              <a:buNone/>
            </a:pPr>
            <a:endParaRPr lang="en-US" dirty="0" smtClean="0"/>
          </a:p>
          <a:p>
            <a:endParaRPr lang="en-US" dirty="0"/>
          </a:p>
        </p:txBody>
      </p:sp>
      <p:sp>
        <p:nvSpPr>
          <p:cNvPr id="4" name="Title 3"/>
          <p:cNvSpPr>
            <a:spLocks noGrp="1"/>
          </p:cNvSpPr>
          <p:nvPr>
            <p:ph type="title" idx="4294967295"/>
          </p:nvPr>
        </p:nvSpPr>
        <p:spPr/>
        <p:txBody>
          <a:bodyPr/>
          <a:lstStyle/>
          <a:p>
            <a:endParaRPr lang="en-US" dirty="0" smtClean="0"/>
          </a:p>
          <a:p>
            <a:endParaRPr lang="en-US" dirty="0"/>
          </a:p>
        </p:txBody>
      </p:sp>
    </p:spTree>
    <p:extLst>
      <p:ext uri="{BB962C8B-B14F-4D97-AF65-F5344CB8AC3E}">
        <p14:creationId xmlns:p14="http://schemas.microsoft.com/office/powerpoint/2010/main" val="12137369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a:t>
            </a:r>
            <a:endParaRPr lang="en-US" dirty="0"/>
          </a:p>
        </p:txBody>
      </p:sp>
      <p:pic>
        <p:nvPicPr>
          <p:cNvPr id="4" name="Picture 3" descr="7-15-2013 6-09-36 P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904999"/>
            <a:ext cx="2844981" cy="3238307"/>
          </a:xfrm>
          <a:prstGeom prst="rect">
            <a:avLst/>
          </a:prstGeom>
        </p:spPr>
      </p:pic>
      <p:pic>
        <p:nvPicPr>
          <p:cNvPr id="5" name="Picture 4" descr="7-15-2013 6-10-48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163" y="1900008"/>
            <a:ext cx="2900707" cy="3205392"/>
          </a:xfrm>
          <a:prstGeom prst="rect">
            <a:avLst/>
          </a:prstGeom>
        </p:spPr>
      </p:pic>
      <p:pic>
        <p:nvPicPr>
          <p:cNvPr id="6" name="Picture 5" descr="7-15-2013 6-11-52 P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5681" y="1904999"/>
            <a:ext cx="2833519" cy="6662857"/>
          </a:xfrm>
          <a:prstGeom prst="rect">
            <a:avLst/>
          </a:prstGeom>
        </p:spPr>
      </p:pic>
      <p:sp>
        <p:nvSpPr>
          <p:cNvPr id="7" name="Rectangle 6"/>
          <p:cNvSpPr/>
          <p:nvPr/>
        </p:nvSpPr>
        <p:spPr>
          <a:xfrm>
            <a:off x="30524" y="2057400"/>
            <a:ext cx="1341076" cy="2286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48000" y="2057400"/>
            <a:ext cx="1341076" cy="2286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19800" y="2057400"/>
            <a:ext cx="1341076" cy="2286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86000" y="1066800"/>
            <a:ext cx="801872" cy="369332"/>
          </a:xfrm>
          <a:prstGeom prst="rect">
            <a:avLst/>
          </a:prstGeom>
          <a:solidFill>
            <a:srgbClr val="FFFFFF"/>
          </a:solidFill>
        </p:spPr>
        <p:txBody>
          <a:bodyPr wrap="none" rtlCol="0">
            <a:spAutoFit/>
          </a:bodyPr>
          <a:lstStyle/>
          <a:p>
            <a:r>
              <a:rPr lang="en-US" dirty="0" smtClean="0">
                <a:solidFill>
                  <a:srgbClr val="FF6600"/>
                </a:solidFill>
              </a:rPr>
              <a:t>menu</a:t>
            </a:r>
            <a:endParaRPr lang="en-US" dirty="0">
              <a:solidFill>
                <a:srgbClr val="FF6600"/>
              </a:solidFill>
            </a:endParaRPr>
          </a:p>
        </p:txBody>
      </p:sp>
      <p:cxnSp>
        <p:nvCxnSpPr>
          <p:cNvPr id="12" name="Straight Connector 11"/>
          <p:cNvCxnSpPr>
            <a:stCxn id="10" idx="1"/>
          </p:cNvCxnSpPr>
          <p:nvPr/>
        </p:nvCxnSpPr>
        <p:spPr>
          <a:xfrm flipH="1">
            <a:off x="1066800" y="1251466"/>
            <a:ext cx="1219200" cy="805934"/>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2"/>
          </p:cNvCxnSpPr>
          <p:nvPr/>
        </p:nvCxnSpPr>
        <p:spPr>
          <a:xfrm>
            <a:off x="2686936" y="1436132"/>
            <a:ext cx="970664" cy="621268"/>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3"/>
            <a:endCxn id="9" idx="0"/>
          </p:cNvCxnSpPr>
          <p:nvPr/>
        </p:nvCxnSpPr>
        <p:spPr>
          <a:xfrm>
            <a:off x="3087872" y="1251466"/>
            <a:ext cx="3602466" cy="805934"/>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32032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a:t>
            </a:r>
            <a:endParaRPr lang="en-US" dirty="0"/>
          </a:p>
        </p:txBody>
      </p:sp>
      <p:graphicFrame>
        <p:nvGraphicFramePr>
          <p:cNvPr id="4" name="Content Placeholder 3"/>
          <p:cNvGraphicFramePr>
            <a:graphicFrameLocks noGrp="1"/>
          </p:cNvGraphicFramePr>
          <p:nvPr>
            <p:ph sz="quarter" idx="13"/>
          </p:nvPr>
        </p:nvGraphicFramePr>
        <p:xfrm>
          <a:off x="712788" y="2133600"/>
          <a:ext cx="7716837"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t Business by Rieva Leson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Hot Business">
      <a:majorFont>
        <a:latin typeface="Arial Rounded MT Bold"/>
        <a:ea typeface=""/>
        <a:cs typeface=""/>
      </a:majorFont>
      <a:minorFont>
        <a:latin typeface="Arial Rounded MT Bold"/>
        <a:ea typeface=""/>
        <a:cs typeface=""/>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Hot Business by Rieva Lesonsky.potx</Template>
  <TotalTime>1999</TotalTime>
  <Words>3079</Words>
  <Application>Microsoft Macintosh PowerPoint</Application>
  <PresentationFormat>On-screen Show (4:3)</PresentationFormat>
  <Paragraphs>283</Paragraphs>
  <Slides>73</Slides>
  <Notes>23</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Hot Business by Rieva Lesonsky</vt:lpstr>
      <vt:lpstr>A Modular Model of ePortfolio Implementation</vt:lpstr>
      <vt:lpstr>Why Flexible and Small?</vt:lpstr>
      <vt:lpstr>Audience Assessment</vt:lpstr>
      <vt:lpstr>Introduction to ePortfolio Components</vt:lpstr>
      <vt:lpstr>Example ePortfolio</vt:lpstr>
      <vt:lpstr>Artifacts</vt:lpstr>
      <vt:lpstr>Page</vt:lpstr>
      <vt:lpstr>Collection</vt:lpstr>
      <vt:lpstr>Structure</vt:lpstr>
      <vt:lpstr>Collection</vt:lpstr>
      <vt:lpstr>The Enzyme as an ePortfolio Analog</vt:lpstr>
      <vt:lpstr>The Modular Model Concept: Collections</vt:lpstr>
      <vt:lpstr>The Modular Model Concept: Duration</vt:lpstr>
      <vt:lpstr>The Modular Model: Assessment</vt:lpstr>
      <vt:lpstr>The Modular Model Concept: Example</vt:lpstr>
      <vt:lpstr>The Modular Model Concept: Copy Artifacts Into Collections</vt:lpstr>
      <vt:lpstr>Genesis of the Modular Model</vt:lpstr>
      <vt:lpstr>Genesis of the Modular Model</vt:lpstr>
      <vt:lpstr>Genesis of the Modular Model</vt:lpstr>
      <vt:lpstr>Modular Model Student-Centric Core</vt:lpstr>
      <vt:lpstr>Modular Model Student-Centric Core Details</vt:lpstr>
      <vt:lpstr>Modular Model Instructor Intervention Details</vt:lpstr>
      <vt:lpstr>The Larger Framework of the Modular Model</vt:lpstr>
      <vt:lpstr>ePortfolios – Who cares?</vt:lpstr>
      <vt:lpstr>Alignment of Stakeholders and Orientation</vt:lpstr>
      <vt:lpstr>Ideal Alignments and Prioritization</vt:lpstr>
      <vt:lpstr>Societal Needs and Assessment</vt:lpstr>
      <vt:lpstr>Customer Needs: Students, and Hiring Businesses</vt:lpstr>
      <vt:lpstr>Institutional Needs: Faculty, Staff, Administration </vt:lpstr>
      <vt:lpstr>References:</vt:lpstr>
      <vt:lpstr>About the Presenter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Businesses to Start Now!</dc:title>
  <dc:subject/>
  <dc:creator/>
  <cp:keywords/>
  <dc:description/>
  <cp:lastModifiedBy>Eric Hoffman</cp:lastModifiedBy>
  <cp:revision>157</cp:revision>
  <dcterms:created xsi:type="dcterms:W3CDTF">2010-05-28T00:09:10Z</dcterms:created>
  <dcterms:modified xsi:type="dcterms:W3CDTF">2013-08-06T23:13:39Z</dcterms:modified>
  <cp:category/>
</cp:coreProperties>
</file>